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7"/>
  </p:notesMasterIdLst>
  <p:handoutMasterIdLst>
    <p:handoutMasterId r:id="rId28"/>
  </p:handoutMasterIdLst>
  <p:sldIdLst>
    <p:sldId id="372" r:id="rId2"/>
    <p:sldId id="375" r:id="rId3"/>
    <p:sldId id="377" r:id="rId4"/>
    <p:sldId id="380" r:id="rId5"/>
    <p:sldId id="381" r:id="rId6"/>
    <p:sldId id="317" r:id="rId7"/>
    <p:sldId id="339" r:id="rId8"/>
    <p:sldId id="354" r:id="rId9"/>
    <p:sldId id="360" r:id="rId10"/>
    <p:sldId id="361" r:id="rId11"/>
    <p:sldId id="349" r:id="rId12"/>
    <p:sldId id="364" r:id="rId13"/>
    <p:sldId id="363" r:id="rId14"/>
    <p:sldId id="367" r:id="rId15"/>
    <p:sldId id="350" r:id="rId16"/>
    <p:sldId id="366" r:id="rId17"/>
    <p:sldId id="369" r:id="rId18"/>
    <p:sldId id="351" r:id="rId19"/>
    <p:sldId id="353" r:id="rId20"/>
    <p:sldId id="284" r:id="rId21"/>
    <p:sldId id="333" r:id="rId22"/>
    <p:sldId id="355" r:id="rId23"/>
    <p:sldId id="356" r:id="rId24"/>
    <p:sldId id="357" r:id="rId25"/>
    <p:sldId id="371" r:id="rId26"/>
  </p:sldIdLst>
  <p:sldSz cx="9144000" cy="5143500" type="screen16x9"/>
  <p:notesSz cx="6761163" cy="9942513"/>
  <p:defaultTextStyle>
    <a:defPPr>
      <a:defRPr lang="ru-RU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1046"/>
    <a:srgbClr val="948A54"/>
    <a:srgbClr val="EEEC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1750" autoAdjust="0"/>
  </p:normalViewPr>
  <p:slideViewPr>
    <p:cSldViewPr snapToGrid="0">
      <p:cViewPr varScale="1">
        <p:scale>
          <a:sx n="123" d="100"/>
          <a:sy n="123" d="100"/>
        </p:scale>
        <p:origin x="125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29762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BBDBD5-C358-44B7-9C83-18FF11E108D8}" type="datetimeFigureOut">
              <a:rPr lang="ru-RU" smtClean="0"/>
              <a:t>21.09.2023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29762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3D4812-35C8-49C5-9781-AFB5EB3B1B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13958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2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CE025F-FCF4-4348-8CFC-DDF6049B2EB0}" type="datetimeFigureOut">
              <a:rPr lang="ru-RU" smtClean="0"/>
              <a:t>21.09.2023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84835"/>
            <a:ext cx="5408930" cy="3914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2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220D02-972B-4664-8345-4A3EFEBDE4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68262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55">
              <a:defRPr/>
            </a:pPr>
            <a:fld id="{2FD79353-59B3-41D4-A1A9-DC36E0CFDD1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21.09.2023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55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0850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55">
              <a:defRPr/>
            </a:pPr>
            <a:fld id="{B88692BE-808A-414F-AD5F-AEE5D3A9CEA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21.09.2023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55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247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55">
              <a:defRPr/>
            </a:pPr>
            <a:fld id="{95E358C6-E46C-428F-ABEE-3593A2D0797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21.09.2023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55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97574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55">
              <a:defRPr/>
            </a:pPr>
            <a:fld id="{3B2A0A5D-9805-43FA-9255-6400C57A3AC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21.09.2023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55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1507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7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5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55">
              <a:defRPr/>
            </a:pPr>
            <a:fld id="{5615774A-4755-4C13-96F3-4FC371D4284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21.09.2023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55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37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55">
              <a:defRPr/>
            </a:pPr>
            <a:fld id="{0ABD3466-641E-44E7-9A05-B89B6B0207E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21.09.2023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55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8844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4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4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55">
              <a:defRPr/>
            </a:pPr>
            <a:fld id="{CB4EFC2D-38A6-4D8B-8B37-4B7EC6CF721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21.09.2023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55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94910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55">
              <a:defRPr/>
            </a:pPr>
            <a:fld id="{68AE3D3D-E080-4E59-8BE3-528D038019C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21.09.2023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55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38442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55">
              <a:defRPr/>
            </a:pPr>
            <a:fld id="{8E10920C-B0CF-4CB3-A3D4-8DD2C3948F8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21.09.2023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55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5102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78" indent="0">
              <a:buNone/>
              <a:defRPr sz="1200"/>
            </a:lvl2pPr>
            <a:lvl3pPr marL="914355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4" indent="0">
              <a:buNone/>
              <a:defRPr sz="900"/>
            </a:lvl7pPr>
            <a:lvl8pPr marL="3200240" indent="0">
              <a:buNone/>
              <a:defRPr sz="900"/>
            </a:lvl8pPr>
            <a:lvl9pPr marL="3657418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55">
              <a:defRPr/>
            </a:pPr>
            <a:fld id="{7D67A621-1EA3-4D43-B93C-E3EAB5876F0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21.09.2023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55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7553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178" indent="0">
              <a:buNone/>
              <a:defRPr sz="2800"/>
            </a:lvl2pPr>
            <a:lvl3pPr marL="914355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4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78" indent="0">
              <a:buNone/>
              <a:defRPr sz="1200"/>
            </a:lvl2pPr>
            <a:lvl3pPr marL="914355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4" indent="0">
              <a:buNone/>
              <a:defRPr sz="900"/>
            </a:lvl7pPr>
            <a:lvl8pPr marL="3200240" indent="0">
              <a:buNone/>
              <a:defRPr sz="900"/>
            </a:lvl8pPr>
            <a:lvl9pPr marL="3657418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55">
              <a:defRPr/>
            </a:pPr>
            <a:fld id="{91F271C5-520E-4302-A0B1-440D127E6EE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21.09.2023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55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6007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55">
              <a:defRPr/>
            </a:pPr>
            <a:fld id="{CBE867B1-6445-4213-9600-44A6D43D558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21.09.2023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55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4723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hdr="0" ftr="0" dt="0"/>
  <p:txStyles>
    <p:titleStyle>
      <a:lvl1pPr algn="ctr" defTabSz="914355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84" indent="-342884" algn="l" defTabSz="914355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13" indent="-285736" algn="l" defTabSz="914355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4" indent="-228588" algn="l" defTabSz="914355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8" algn="l" defTabSz="914355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7" indent="-228588" algn="l" defTabSz="914355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8" algn="l" defTabSz="91435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8" algn="l" defTabSz="91435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8" algn="l" defTabSz="91435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8" algn="l" defTabSz="91435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5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4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14350" y="1459889"/>
            <a:ext cx="8629650" cy="2246733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lvl="0" algn="ctr" defTabSz="685749">
              <a:defRPr/>
            </a:pPr>
            <a:r>
              <a:rPr lang="ru-RU" sz="2800" b="1" dirty="0">
                <a:solidFill>
                  <a:srgbClr val="0033CC"/>
                </a:solidFill>
                <a:cs typeface="Arial" panose="020B0604020202020204" pitchFamily="34" charset="0"/>
              </a:rPr>
              <a:t>Актуальные вопросы организации заявительной аттестации в 2023 году </a:t>
            </a:r>
          </a:p>
          <a:p>
            <a:pPr lvl="0" algn="ctr" defTabSz="685749">
              <a:defRPr/>
            </a:pPr>
            <a:r>
              <a:rPr lang="ru-RU" sz="2800" b="1" dirty="0">
                <a:solidFill>
                  <a:srgbClr val="0033CC"/>
                </a:solidFill>
                <a:cs typeface="Arial" panose="020B0604020202020204" pitchFamily="34" charset="0"/>
              </a:rPr>
              <a:t>с учетом введения с 1 сентября 2023 года нового федерального порядка.</a:t>
            </a:r>
          </a:p>
          <a:p>
            <a:pPr lvl="0" algn="ctr" defTabSz="685749">
              <a:defRPr/>
            </a:pPr>
            <a:r>
              <a:rPr lang="ru-RU" sz="2800" b="1" dirty="0">
                <a:solidFill>
                  <a:srgbClr val="0033CC"/>
                </a:solidFill>
                <a:cs typeface="Arial" panose="020B0604020202020204" pitchFamily="34" charset="0"/>
              </a:rPr>
              <a:t>Рекомендации по обязательной аттестации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3771" y="101359"/>
            <a:ext cx="1177970" cy="51316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3342" t="11768"/>
          <a:stretch/>
        </p:blipFill>
        <p:spPr>
          <a:xfrm>
            <a:off x="6798588" y="101359"/>
            <a:ext cx="932957" cy="549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251763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89147601"/>
              </p:ext>
            </p:extLst>
          </p:nvPr>
        </p:nvGraphicFramePr>
        <p:xfrm>
          <a:off x="781395" y="531206"/>
          <a:ext cx="7964736" cy="46958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82368">
                  <a:extLst>
                    <a:ext uri="{9D8B030D-6E8A-4147-A177-3AD203B41FA5}">
                      <a16:colId xmlns:a16="http://schemas.microsoft.com/office/drawing/2014/main" val="3733386869"/>
                    </a:ext>
                  </a:extLst>
                </a:gridCol>
                <a:gridCol w="3982368">
                  <a:extLst>
                    <a:ext uri="{9D8B030D-6E8A-4147-A177-3AD203B41FA5}">
                      <a16:colId xmlns:a16="http://schemas.microsoft.com/office/drawing/2014/main" val="3443053347"/>
                    </a:ext>
                  </a:extLst>
                </a:gridCol>
              </a:tblGrid>
              <a:tr h="1052823">
                <a:tc>
                  <a:txBody>
                    <a:bodyPr/>
                    <a:lstStyle/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Times" panose="02020603050405020304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Приказ</a:t>
                      </a:r>
                      <a:r>
                        <a:rPr kumimoji="0" lang="ru-R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" panose="02020603050405020304" pitchFamily="18" charset="0"/>
                          <a:ea typeface="+mn-ea"/>
                          <a:cs typeface="+mn-cs"/>
                        </a:rPr>
                        <a:t> от 7.04.2014  №276 </a:t>
                      </a:r>
                    </a:p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" panose="02020603050405020304" pitchFamily="18" charset="0"/>
                          <a:ea typeface="+mn-ea"/>
                          <a:cs typeface="+mn-cs"/>
                        </a:rPr>
                        <a:t>Раздел </a:t>
                      </a:r>
                      <a:r>
                        <a:rPr kumimoji="0" lang="en-US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" panose="02020603050405020304" pitchFamily="18" charset="0"/>
                          <a:ea typeface="+mn-ea"/>
                          <a:cs typeface="+mn-cs"/>
                        </a:rPr>
                        <a:t>III</a:t>
                      </a:r>
                      <a:endParaRPr kumimoji="0" lang="ru-RU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" panose="02020603050405020304" pitchFamily="18" charset="0"/>
                          <a:ea typeface="+mn-ea"/>
                          <a:cs typeface="+mn-cs"/>
                        </a:rPr>
                        <a:t> </a:t>
                      </a:r>
                      <a:endParaRPr kumimoji="0" lang="ru-RU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Приказ № 196 от 24 марта 2023 г. Раздел  </a:t>
                      </a:r>
                      <a:r>
                        <a:rPr kumimoji="0" lang="en-US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" panose="02020603050405020304" pitchFamily="18" charset="0"/>
                          <a:ea typeface="+mn-ea"/>
                          <a:cs typeface="+mn-cs"/>
                        </a:rPr>
                        <a:t>III</a:t>
                      </a:r>
                      <a:endParaRPr kumimoji="0" lang="ru-RU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1430501"/>
                  </a:ext>
                </a:extLst>
              </a:tr>
              <a:tr h="3115234">
                <a:tc>
                  <a:txBody>
                    <a:bodyPr/>
                    <a:lstStyle/>
                    <a:p>
                      <a:pPr marL="106680" marR="30480" indent="16510" algn="just" fontAlgn="t"/>
                      <a:r>
                        <a:rPr lang="ru-RU" sz="15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П.24 Аттестация педагогических работников  в целях установления первой или высшей  квалификационной категории проводится по  их желанию. По результатам аттестации  педагогическим работникам устанавливается  первая или высшая квалификационная категория. Квалификационная категория  устанавливается сроком на 5 лет. Срок  действия квалификационной категории  продлению не подлежит.</a:t>
                      </a:r>
                      <a:endParaRPr lang="ru-RU" sz="9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54305" marR="54305" marT="54305" marB="54305"/>
                </a:tc>
                <a:tc>
                  <a:txBody>
                    <a:bodyPr/>
                    <a:lstStyle/>
                    <a:p>
                      <a:pPr marL="123190" marR="77470" lvl="0" indent="2540" algn="just" defTabSz="914355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П. 24 Аттестация педагогических работников  в целях установления первой или высшей  квалификационной категории проводится по  их желанию.</a:t>
                      </a:r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Ссылка на срок, на который устанавливается категория (первая или высшая), исключена.</a:t>
                      </a:r>
                    </a:p>
                    <a:p>
                      <a:pPr marL="123190" marR="77470" indent="2540" algn="just" fontAlgn="t"/>
                      <a:endParaRPr lang="ru-RU" sz="15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  <a:p>
                      <a:pPr marL="123190" marR="77470" indent="2540" algn="just" fontAlgn="t"/>
                      <a:r>
                        <a:rPr lang="ru-RU" sz="15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П.26. В состав аттестационных комиссий входит не менее 7 человек, включая представителя профессионального союза и специалистов для всестороннего анализа профессиональной деятельности.</a:t>
                      </a:r>
                    </a:p>
                    <a:p>
                      <a:pPr marL="123190" marR="77470" indent="2540" algn="l" fontAlgn="t"/>
                      <a:endParaRPr lang="ru-RU" sz="9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305" marR="54305" marT="54305" marB="54305"/>
                </a:tc>
                <a:extLst>
                  <a:ext uri="{0D108BD9-81ED-4DB2-BD59-A6C34878D82A}">
                    <a16:rowId xmlns:a16="http://schemas.microsoft.com/office/drawing/2014/main" val="3257914598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5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84412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>Срок подачи заявления</a:t>
            </a:r>
            <a:br>
              <a:rPr lang="ru-RU" sz="28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>на установление категорий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       Срок, позволяющий подавать на высшую после установления первой квалификационной категории, не установлен. </a:t>
            </a:r>
            <a:endParaRPr lang="ru-RU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ru-RU" b="1" dirty="0">
                <a:solidFill>
                  <a:srgbClr val="FF0000"/>
                </a:solidFill>
              </a:rPr>
              <a:t>Но: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при принятии решения о сроках участия в аттестации необходимо предварительно провести  объективный анализ собственной деятельности в целях самостоятельной оценки ее соответствия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показателям Порядка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, на основе которых аттестационная комиссия может принимать решение об установлении педагогическим работникам высшей квалификационной категории.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11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Стрелка: вправо 4">
            <a:extLst>
              <a:ext uri="{FF2B5EF4-FFF2-40B4-BE49-F238E27FC236}">
                <a16:creationId xmlns:a16="http://schemas.microsoft.com/office/drawing/2014/main" id="{23093519-DE33-A58B-3F44-675E3A6A8E5B}"/>
              </a:ext>
            </a:extLst>
          </p:cNvPr>
          <p:cNvSpPr/>
          <p:nvPr/>
        </p:nvSpPr>
        <p:spPr>
          <a:xfrm>
            <a:off x="722886" y="1220271"/>
            <a:ext cx="338097" cy="209396"/>
          </a:xfrm>
          <a:prstGeom prst="rightArrow">
            <a:avLst>
              <a:gd name="adj1" fmla="val 37234"/>
              <a:gd name="adj2" fmla="val 5000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62B69E3-8B8A-5B6C-ACB4-9EE09625CC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886" y="168522"/>
            <a:ext cx="1318855" cy="85725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0F08EDF-0F81-5D15-4C73-BA506B4ADDE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7956" y="210334"/>
            <a:ext cx="1343281" cy="698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6688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52316511"/>
              </p:ext>
            </p:extLst>
          </p:nvPr>
        </p:nvGraphicFramePr>
        <p:xfrm>
          <a:off x="872519" y="531206"/>
          <a:ext cx="7598151" cy="41680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3514">
                  <a:extLst>
                    <a:ext uri="{9D8B030D-6E8A-4147-A177-3AD203B41FA5}">
                      <a16:colId xmlns:a16="http://schemas.microsoft.com/office/drawing/2014/main" val="3733386869"/>
                    </a:ext>
                  </a:extLst>
                </a:gridCol>
                <a:gridCol w="3844637">
                  <a:extLst>
                    <a:ext uri="{9D8B030D-6E8A-4147-A177-3AD203B41FA5}">
                      <a16:colId xmlns:a16="http://schemas.microsoft.com/office/drawing/2014/main" val="3443053347"/>
                    </a:ext>
                  </a:extLst>
                </a:gridCol>
              </a:tblGrid>
              <a:tr h="1052823">
                <a:tc>
                  <a:txBody>
                    <a:bodyPr/>
                    <a:lstStyle/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Приказ от 7.04.2014  №276 </a:t>
                      </a:r>
                    </a:p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Приказ от 24.03.2023 № 196 </a:t>
                      </a:r>
                    </a:p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1430501"/>
                  </a:ext>
                </a:extLst>
              </a:tr>
              <a:tr h="3115234">
                <a:tc>
                  <a:txBody>
                    <a:bodyPr/>
                    <a:lstStyle/>
                    <a:p>
                      <a:pPr marL="106680" marR="30480" indent="16510" algn="l" fontAlgn="t"/>
                      <a:r>
                        <a:rPr lang="ru-RU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П.27. </a:t>
                      </a:r>
                      <a:r>
                        <a:rPr lang="ru-RU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Аттестация педагогических работников в целях  установления первой или высшей квалификационных  категорий проводится на основании их заявлений,  подаваемых непосредственно в аттестационную комиссию,  либо направленных в адрес аттестационной комиссии по  почте письмом, с уведомлением о вручении или в форме  электронного документа с использованием информационно  – телекоммуникационной сети «Интернет».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54305" marR="54305" marT="54305" marB="54305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П.27. </a:t>
                      </a:r>
                      <a:r>
                        <a:rPr lang="ru-RU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Аттестация педагогических работников в целях установления первой или высшей квалификационных категорий проводится на основании их заявлений, подаваемых непосредственно в аттестационную комиссию, либо направленных в адрес аттестационной комиссии по почте письмом, с уведомлением о вручении или в форме электронного документа с использованием информационно – телекоммуникационной сети «Интернет», </a:t>
                      </a:r>
                      <a:r>
                        <a:rPr lang="ru-RU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либо посредством федеральной государственной информационной системы «Единый портал государственных и муниципальных услуг» либо региональных порталов государственных и муниципальных услуг, интегрированных с ЕПГУ (далее – заявление в аттестационную комиссию)</a:t>
                      </a:r>
                      <a:r>
                        <a:rPr lang="en-US" sz="1200" b="1" i="0" u="none" strike="noStrike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.</a:t>
                      </a:r>
                      <a:endParaRPr lang="en-US" sz="1200" b="1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54305" marR="54305" marT="54305" marB="54305"/>
                </a:tc>
                <a:extLst>
                  <a:ext uri="{0D108BD9-81ED-4DB2-BD59-A6C34878D82A}">
                    <a16:rowId xmlns:a16="http://schemas.microsoft.com/office/drawing/2014/main" val="3257914598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5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46306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90625845"/>
              </p:ext>
            </p:extLst>
          </p:nvPr>
        </p:nvGraphicFramePr>
        <p:xfrm>
          <a:off x="781396" y="531206"/>
          <a:ext cx="7689274" cy="4303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92735">
                  <a:extLst>
                    <a:ext uri="{9D8B030D-6E8A-4147-A177-3AD203B41FA5}">
                      <a16:colId xmlns:a16="http://schemas.microsoft.com/office/drawing/2014/main" val="3733386869"/>
                    </a:ext>
                  </a:extLst>
                </a:gridCol>
                <a:gridCol w="4296539">
                  <a:extLst>
                    <a:ext uri="{9D8B030D-6E8A-4147-A177-3AD203B41FA5}">
                      <a16:colId xmlns:a16="http://schemas.microsoft.com/office/drawing/2014/main" val="3443053347"/>
                    </a:ext>
                  </a:extLst>
                </a:gridCol>
              </a:tblGrid>
              <a:tr h="1052823">
                <a:tc>
                  <a:txBody>
                    <a:bodyPr/>
                    <a:lstStyle/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Приказ от 7.04.2014  №276 </a:t>
                      </a:r>
                    </a:p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Приказ от 24.03.2023 № 196 </a:t>
                      </a:r>
                    </a:p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1430501"/>
                  </a:ext>
                </a:extLst>
              </a:tr>
              <a:tr h="3115234">
                <a:tc>
                  <a:txBody>
                    <a:bodyPr/>
                    <a:lstStyle/>
                    <a:p>
                      <a:pPr marL="109220" algn="just" fontAlgn="t"/>
                      <a:r>
                        <a:rPr lang="ru-RU" sz="1600" b="0" i="0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П.28. В заявлении о проведении  </a:t>
                      </a:r>
                      <a:endParaRPr lang="ru-RU" sz="700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  <a:p>
                      <a:pPr marL="106680" marR="184150" indent="8890" algn="just" fontAlgn="t"/>
                      <a:r>
                        <a:rPr lang="ru-RU" sz="1600" b="0" i="0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аттестации педагогические работники  указывают квалификационные категории  и должности, по которым они желают  пройти аттестацию.</a:t>
                      </a:r>
                      <a:endParaRPr lang="ru-RU" sz="700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41071" marR="41071" marT="41071" marB="41071"/>
                </a:tc>
                <a:tc>
                  <a:txBody>
                    <a:bodyPr/>
                    <a:lstStyle/>
                    <a:p>
                      <a:pPr marL="115570" marR="368300" indent="-5080" algn="just" fontAlgn="t"/>
                      <a:r>
                        <a:rPr lang="ru-RU" sz="1600" b="0" i="0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П.28. В заявлении в аттестационную  комиссию педагогические работники  </a:t>
                      </a:r>
                      <a:r>
                        <a:rPr lang="ru-RU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сообщают сведения об уровне  </a:t>
                      </a:r>
                      <a:endParaRPr lang="ru-RU" sz="700" b="0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  <a:p>
                      <a:pPr marL="116840" algn="just" fontAlgn="t"/>
                      <a:r>
                        <a:rPr lang="ru-RU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образования (квалификации),  </a:t>
                      </a:r>
                      <a:endParaRPr lang="ru-RU" sz="700" b="0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  <a:p>
                      <a:pPr marL="105410" marR="855980" indent="6350" algn="just" fontAlgn="t"/>
                      <a:r>
                        <a:rPr lang="ru-RU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результатах профессиональной  деятельности в организациях, об  имеющихся квалификационных  категориях, должность</a:t>
                      </a:r>
                      <a:r>
                        <a:rPr lang="ru-RU" sz="1600" b="0" i="0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, по которой  желают пройти аттестацию.</a:t>
                      </a:r>
                      <a:endParaRPr lang="ru-RU" sz="700" b="0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41071" marR="41071" marT="41071" marB="41071"/>
                </a:tc>
                <a:extLst>
                  <a:ext uri="{0D108BD9-81ED-4DB2-BD59-A6C34878D82A}">
                    <a16:rowId xmlns:a16="http://schemas.microsoft.com/office/drawing/2014/main" val="3257914598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5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47335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15152641"/>
              </p:ext>
            </p:extLst>
          </p:nvPr>
        </p:nvGraphicFramePr>
        <p:xfrm>
          <a:off x="781396" y="531206"/>
          <a:ext cx="7689274" cy="41680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0457">
                  <a:extLst>
                    <a:ext uri="{9D8B030D-6E8A-4147-A177-3AD203B41FA5}">
                      <a16:colId xmlns:a16="http://schemas.microsoft.com/office/drawing/2014/main" val="3733386869"/>
                    </a:ext>
                  </a:extLst>
                </a:gridCol>
                <a:gridCol w="4198817">
                  <a:extLst>
                    <a:ext uri="{9D8B030D-6E8A-4147-A177-3AD203B41FA5}">
                      <a16:colId xmlns:a16="http://schemas.microsoft.com/office/drawing/2014/main" val="3443053347"/>
                    </a:ext>
                  </a:extLst>
                </a:gridCol>
              </a:tblGrid>
              <a:tr h="1052823">
                <a:tc>
                  <a:txBody>
                    <a:bodyPr/>
                    <a:lstStyle/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" panose="02020603050405020304" pitchFamily="18" charset="0"/>
                          <a:ea typeface="+mn-ea"/>
                          <a:cs typeface="+mn-cs"/>
                        </a:rPr>
                        <a:t>Приказ от 7.04.2014  №276 </a:t>
                      </a:r>
                      <a:endParaRPr kumimoji="0" lang="ru-RU" sz="18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" panose="02020603050405020304" pitchFamily="18" charset="0"/>
                          <a:ea typeface="+mn-ea"/>
                          <a:cs typeface="+mn-cs"/>
                        </a:rPr>
                        <a:t>Приказ от 24.03.2023 № 196 </a:t>
                      </a:r>
                      <a:endParaRPr kumimoji="0" lang="ru-RU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1430501"/>
                  </a:ext>
                </a:extLst>
              </a:tr>
              <a:tr h="3115234">
                <a:tc>
                  <a:txBody>
                    <a:bodyPr/>
                    <a:lstStyle/>
                    <a:p>
                      <a:pPr marL="107950" marR="143510" indent="1270" algn="just" fontAlgn="t"/>
                      <a:r>
                        <a:rPr lang="ru-RU" sz="1400" b="1" i="0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П.30. </a:t>
                      </a:r>
                      <a:r>
                        <a:rPr lang="ru-RU" sz="1400" b="0" i="0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Заявления о проведении аттестации  подаются в целях установления высшей  квалификационной категории по должности, по  которой будет аттестация проводиться впервые ,  подаются педагогическими работниками не ранее  чем через два года после установления первой  квалификационной категории</a:t>
                      </a:r>
                      <a:endParaRPr lang="ru-RU" sz="800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44865" marR="44865" marT="44865" marB="44865"/>
                </a:tc>
                <a:tc>
                  <a:txBody>
                    <a:bodyPr/>
                    <a:lstStyle/>
                    <a:p>
                      <a:pPr marL="110490" marR="77470" indent="0" algn="just" fontAlgn="t"/>
                      <a:r>
                        <a:rPr lang="ru-RU" sz="1400" b="1" i="0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П.30. </a:t>
                      </a:r>
                      <a:r>
                        <a:rPr lang="ru-RU" sz="1400" b="0" i="0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Заявления в аттестационную комиссию о проведении аттестации в целях установления высшей квалификационной категории подаются педагогическими работниками, </a:t>
                      </a:r>
                      <a:r>
                        <a:rPr lang="ru-RU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имеющими (имевшими) по одной из должностей первую или высшую квалификационную категорию.</a:t>
                      </a:r>
                    </a:p>
                    <a:p>
                      <a:pPr marL="110490" marR="77470" indent="0" algn="just" fontAlgn="t"/>
                      <a:endParaRPr lang="ru-RU" sz="1400" b="0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  <a:p>
                      <a:pPr marL="110490" marR="77470" indent="0" algn="just" fontAlgn="t"/>
                      <a:r>
                        <a:rPr lang="ru-RU" sz="1400" b="0" i="0" u="none" strike="noStrike" dirty="0" err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Искл</a:t>
                      </a:r>
                      <a:r>
                        <a:rPr lang="ru-RU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. «</a:t>
                      </a: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не ранее  чем через два года после установления первой квалификационной категории»</a:t>
                      </a:r>
                      <a:endParaRPr lang="ru-RU" sz="800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44865" marR="44865" marT="44865" marB="44865"/>
                </a:tc>
                <a:extLst>
                  <a:ext uri="{0D108BD9-81ED-4DB2-BD59-A6C34878D82A}">
                    <a16:rowId xmlns:a16="http://schemas.microsoft.com/office/drawing/2014/main" val="3257914598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5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48589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32408A"/>
                </a:solidFill>
                <a:latin typeface="ArialMT"/>
              </a:rPr>
              <a:t>  </a:t>
            </a:r>
            <a:r>
              <a:rPr lang="ru-RU" sz="3200" dirty="0">
                <a:solidFill>
                  <a:srgbClr val="32408A"/>
                </a:solidFill>
              </a:rPr>
              <a:t>п.31 Нового порядка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ru-RU" dirty="0">
                <a:solidFill>
                  <a:srgbClr val="32408A"/>
                </a:solidFill>
                <a:latin typeface="ArialMT"/>
              </a:rPr>
              <a:t>           Предусматривает устанавливать первую и (или)  высшую квалификационную категорию на основе сведений, подтверждающих наличие у педагогического работника: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32408A"/>
                </a:solidFill>
                <a:latin typeface="ArialMT"/>
              </a:rPr>
              <a:t>-  государственных наград, почетных званий, ведомственных знаков отличия и иных наград, полученных за достижения в педагогической деятельности,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32408A"/>
                </a:solidFill>
                <a:latin typeface="ArialMT"/>
              </a:rPr>
              <a:t>- побед в конкурсах профессионального мастерства, то есть без осуществления всестороннего анализа их профессиональной деятельности.</a:t>
            </a:r>
          </a:p>
          <a:p>
            <a:pPr marL="0" indent="0" algn="just">
              <a:buNone/>
            </a:pPr>
            <a:endParaRPr lang="ru-RU" dirty="0">
              <a:solidFill>
                <a:srgbClr val="32408A"/>
              </a:solidFill>
              <a:latin typeface="ArialMT"/>
            </a:endParaRPr>
          </a:p>
          <a:p>
            <a:pPr marL="0" indent="0" algn="just">
              <a:buNone/>
            </a:pPr>
            <a:r>
              <a:rPr lang="ru-RU" dirty="0">
                <a:solidFill>
                  <a:srgbClr val="32408A"/>
                </a:solidFill>
                <a:latin typeface="ArialMT"/>
              </a:rPr>
              <a:t>         При аттестации педагогических работников, участвующих в </a:t>
            </a:r>
            <a:r>
              <a:rPr lang="ru-RU" dirty="0">
                <a:solidFill>
                  <a:srgbClr val="FF0000"/>
                </a:solidFill>
                <a:latin typeface="ArialMT"/>
              </a:rPr>
              <a:t>реализации программ спортивной подготовки</a:t>
            </a:r>
            <a:r>
              <a:rPr lang="ru-RU" dirty="0">
                <a:solidFill>
                  <a:srgbClr val="32408A"/>
                </a:solidFill>
                <a:latin typeface="ArialMT"/>
              </a:rPr>
              <a:t>, учитываются ………. награды и результаты конкурсов профессионального мастерства.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15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FAEA3AB-968D-A8B6-9860-FB6084BD16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886" y="167606"/>
            <a:ext cx="1318855" cy="85725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2E02616-751D-E919-F555-51927ABCE59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7956" y="210334"/>
            <a:ext cx="1343281" cy="698157"/>
          </a:xfrm>
          <a:prstGeom prst="rect">
            <a:avLst/>
          </a:prstGeom>
        </p:spPr>
      </p:pic>
      <p:sp>
        <p:nvSpPr>
          <p:cNvPr id="7" name="Стрелка: вправо 6">
            <a:extLst>
              <a:ext uri="{FF2B5EF4-FFF2-40B4-BE49-F238E27FC236}">
                <a16:creationId xmlns:a16="http://schemas.microsoft.com/office/drawing/2014/main" id="{ADCE559F-55A1-F0EC-14B2-04B88D1871E2}"/>
              </a:ext>
            </a:extLst>
          </p:cNvPr>
          <p:cNvSpPr/>
          <p:nvPr/>
        </p:nvSpPr>
        <p:spPr>
          <a:xfrm>
            <a:off x="722886" y="1220271"/>
            <a:ext cx="338097" cy="209396"/>
          </a:xfrm>
          <a:prstGeom prst="rightArrow">
            <a:avLst>
              <a:gd name="adj1" fmla="val 37234"/>
              <a:gd name="adj2" fmla="val 5000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CBC364D-0C86-E43C-9614-E949187B78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1305" y="3576662"/>
            <a:ext cx="365792" cy="27434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D45A704-04E8-F5D8-16EB-1344F53214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886" y="168522"/>
            <a:ext cx="1318855" cy="85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2222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16600379"/>
              </p:ext>
            </p:extLst>
          </p:nvPr>
        </p:nvGraphicFramePr>
        <p:xfrm>
          <a:off x="698268" y="207011"/>
          <a:ext cx="8104909" cy="45146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96950">
                  <a:extLst>
                    <a:ext uri="{9D8B030D-6E8A-4147-A177-3AD203B41FA5}">
                      <a16:colId xmlns:a16="http://schemas.microsoft.com/office/drawing/2014/main" val="3733386869"/>
                    </a:ext>
                  </a:extLst>
                </a:gridCol>
                <a:gridCol w="4307959">
                  <a:extLst>
                    <a:ext uri="{9D8B030D-6E8A-4147-A177-3AD203B41FA5}">
                      <a16:colId xmlns:a16="http://schemas.microsoft.com/office/drawing/2014/main" val="3443053347"/>
                    </a:ext>
                  </a:extLst>
                </a:gridCol>
              </a:tblGrid>
              <a:tr h="940437">
                <a:tc>
                  <a:txBody>
                    <a:bodyPr/>
                    <a:lstStyle/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Приказ от 7.04.2014  №276 </a:t>
                      </a:r>
                    </a:p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Приказ от 24.03.2023 № 196 </a:t>
                      </a:r>
                    </a:p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1430501"/>
                  </a:ext>
                </a:extLst>
              </a:tr>
              <a:tr h="3574181">
                <a:tc>
                  <a:txBody>
                    <a:bodyPr/>
                    <a:lstStyle/>
                    <a:p>
                      <a:pPr marL="0" marR="0" lvl="0" indent="0" algn="just" defTabSz="914355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П. 37</a:t>
                      </a:r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Высшая квалификационная категория педагогическим работникам устанавливается на основе следующих показателей их профессиональной деятельности: достижения обучающимися положительной динамики результатов освоения образовательных программ по итогам мониторингов, проводимых организацией;</a:t>
                      </a:r>
                    </a:p>
                    <a:p>
                      <a:pPr marL="0" marR="0" lvl="0" indent="0" algn="just" defTabSz="914355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41071" marR="41071" marT="41071" marB="41071"/>
                </a:tc>
                <a:tc>
                  <a:txBody>
                    <a:bodyPr/>
                    <a:lstStyle/>
                    <a:p>
                      <a:pPr marL="0" marR="0" lvl="0" indent="0" algn="just" defTabSz="914355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П.36</a:t>
                      </a:r>
                      <a:r>
                        <a:rPr lang="ru-RU" sz="1600" dirty="0">
                          <a:solidFill>
                            <a:srgbClr val="0070C0"/>
                          </a:solidFill>
                          <a:latin typeface="+mn-lt"/>
                        </a:rPr>
                        <a:t> Высшая квалификационная категория педагогическим работникам устанавливается на основе следующих показателей их профессиональной деятельности: достижения обучающимися положительной динамики результатов освоения образовательных программ, </a:t>
                      </a:r>
                      <a:r>
                        <a:rPr lang="ru-RU" sz="1600" dirty="0">
                          <a:solidFill>
                            <a:srgbClr val="FF0000"/>
                          </a:solidFill>
                          <a:latin typeface="+mn-lt"/>
                        </a:rPr>
                        <a:t>в том числе в области искусств, физической культуры и спорта</a:t>
                      </a:r>
                      <a:r>
                        <a:rPr lang="ru-RU" sz="1600" dirty="0">
                          <a:solidFill>
                            <a:srgbClr val="0070C0"/>
                          </a:solidFill>
                          <a:latin typeface="+mn-lt"/>
                        </a:rPr>
                        <a:t>, по итогам мониторингов, проводимых организацией;</a:t>
                      </a:r>
                      <a:r>
                        <a:rPr lang="ru-RU" sz="1600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</a:t>
                      </a:r>
                    </a:p>
                    <a:p>
                      <a:pPr marL="0" marR="0" lvl="0" indent="0" algn="just" defTabSz="914355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41071" marR="41071" marT="41071" marB="41071"/>
                </a:tc>
                <a:extLst>
                  <a:ext uri="{0D108BD9-81ED-4DB2-BD59-A6C34878D82A}">
                    <a16:rowId xmlns:a16="http://schemas.microsoft.com/office/drawing/2014/main" val="3257914598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5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14189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>Новый Порядок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      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Стрелка: вправо 4">
            <a:extLst>
              <a:ext uri="{FF2B5EF4-FFF2-40B4-BE49-F238E27FC236}">
                <a16:creationId xmlns:a16="http://schemas.microsoft.com/office/drawing/2014/main" id="{23093519-DE33-A58B-3F44-675E3A6A8E5B}"/>
              </a:ext>
            </a:extLst>
          </p:cNvPr>
          <p:cNvSpPr/>
          <p:nvPr/>
        </p:nvSpPr>
        <p:spPr>
          <a:xfrm>
            <a:off x="782589" y="1883386"/>
            <a:ext cx="338097" cy="209396"/>
          </a:xfrm>
          <a:prstGeom prst="rightArrow">
            <a:avLst>
              <a:gd name="adj1" fmla="val 37234"/>
              <a:gd name="adj2" fmla="val 5000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62B69E3-8B8A-5B6C-ACB4-9EE09625CC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886" y="168522"/>
            <a:ext cx="1318855" cy="85725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0F08EDF-0F81-5D15-4C73-BA506B4ADDE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7956" y="210334"/>
            <a:ext cx="1343281" cy="69815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F340581-FEAD-593D-7BAB-57C08EBDF684}"/>
              </a:ext>
            </a:extLst>
          </p:cNvPr>
          <p:cNvSpPr txBox="1"/>
          <p:nvPr/>
        </p:nvSpPr>
        <p:spPr>
          <a:xfrm>
            <a:off x="1297512" y="1768195"/>
            <a:ext cx="723492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5410" marR="345440" lvl="0" indent="5080" algn="just" defTabSz="914355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n-ea"/>
                <a:cs typeface="+mn-cs"/>
              </a:rPr>
              <a:t>П.42. 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n-ea"/>
                <a:cs typeface="+mn-cs"/>
              </a:rPr>
              <a:t>На основании распорядительных актов  работодатели вносят соответствующие записи в  трудовые книжки педагогических работников и  (или) сведения об их трудовой деятельности.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27221683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77661" y="0"/>
            <a:ext cx="5270015" cy="1553562"/>
          </a:xfrm>
        </p:spPr>
        <p:txBody>
          <a:bodyPr>
            <a:normAutofit fontScale="90000"/>
          </a:bodyPr>
          <a:lstStyle/>
          <a:p>
            <a:br>
              <a:rPr lang="ru-RU" sz="2000" dirty="0">
                <a:solidFill>
                  <a:srgbClr val="32408A"/>
                </a:solidFill>
                <a:latin typeface="Arial-BoldMT"/>
              </a:rPr>
            </a:br>
            <a:br>
              <a:rPr lang="ru-RU" sz="2000" dirty="0">
                <a:solidFill>
                  <a:srgbClr val="32408A"/>
                </a:solidFill>
                <a:latin typeface="Arial-BoldMT"/>
              </a:rPr>
            </a:br>
            <a:br>
              <a:rPr lang="ru-RU" sz="2000" dirty="0">
                <a:solidFill>
                  <a:srgbClr val="32408A"/>
                </a:solidFill>
                <a:latin typeface="Arial-BoldMT"/>
              </a:rPr>
            </a:br>
            <a:r>
              <a:rPr lang="ru-RU" sz="2000" dirty="0">
                <a:solidFill>
                  <a:srgbClr val="32408A"/>
                </a:solidFill>
              </a:rPr>
              <a:t>Раздел IV Аттестация педагогических работников в целях установления квалификационной категории  «педагог –</a:t>
            </a:r>
            <a:br>
              <a:rPr lang="ru-RU" sz="2000" dirty="0">
                <a:solidFill>
                  <a:srgbClr val="32408A"/>
                </a:solidFill>
              </a:rPr>
            </a:br>
            <a:r>
              <a:rPr lang="ru-RU" sz="2000" dirty="0">
                <a:solidFill>
                  <a:srgbClr val="32408A"/>
                </a:solidFill>
              </a:rPr>
              <a:t>методист» или «педагог – наставник»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2886" y="1919542"/>
            <a:ext cx="7963914" cy="2675080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endParaRPr lang="ru-RU" sz="3600" dirty="0">
              <a:solidFill>
                <a:srgbClr val="32408A"/>
              </a:solidFill>
              <a:latin typeface="ArialMT"/>
            </a:endParaRPr>
          </a:p>
          <a:p>
            <a:pPr marL="0" indent="0" algn="just">
              <a:buNone/>
            </a:pPr>
            <a:r>
              <a:rPr lang="ru-RU" sz="3600" dirty="0">
                <a:solidFill>
                  <a:srgbClr val="32408A"/>
                </a:solidFill>
                <a:latin typeface="ArialMT"/>
              </a:rPr>
              <a:t>П.45.…..п</a:t>
            </a:r>
            <a:r>
              <a:rPr lang="ru-RU" sz="3600" dirty="0">
                <a:solidFill>
                  <a:srgbClr val="32408A"/>
                </a:solidFill>
              </a:rPr>
              <a:t>роводится по желанию педагогических работников. ……допускаются педагогические работники, имеющие высшую квалификационную категорию.</a:t>
            </a:r>
          </a:p>
          <a:p>
            <a:pPr marL="0" indent="0" algn="just">
              <a:buNone/>
            </a:pPr>
            <a:endParaRPr lang="ru-RU" sz="3600" dirty="0">
              <a:solidFill>
                <a:srgbClr val="32408A"/>
              </a:solidFill>
            </a:endParaRPr>
          </a:p>
          <a:p>
            <a:pPr marL="0" indent="0" algn="just">
              <a:buNone/>
            </a:pPr>
            <a:r>
              <a:rPr lang="ru-RU" sz="3600" b="1" dirty="0">
                <a:solidFill>
                  <a:srgbClr val="32408A"/>
                </a:solidFill>
              </a:rPr>
              <a:t>Срок действия квалификационных категорий «педагог-методист» и «педагог-наставник» не предусматривается.</a:t>
            </a:r>
          </a:p>
          <a:p>
            <a:endParaRPr lang="ru-RU" dirty="0">
              <a:solidFill>
                <a:srgbClr val="32408A"/>
              </a:solidFill>
              <a:latin typeface="ArialMT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A6A7EDD-19CA-53D8-037D-67CDF0BE53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886" y="168522"/>
            <a:ext cx="1318855" cy="85725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FF821C9-74CE-8EA9-4A9E-4C015FFF2A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3518" y="263877"/>
            <a:ext cx="1347333" cy="695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6840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endParaRPr lang="ru-RU" dirty="0">
              <a:solidFill>
                <a:srgbClr val="32408A"/>
              </a:solidFill>
              <a:latin typeface="ArialMT"/>
            </a:endParaRPr>
          </a:p>
          <a:p>
            <a:pPr marL="0" indent="0" algn="just">
              <a:buNone/>
            </a:pPr>
            <a:r>
              <a:rPr lang="ru-RU" dirty="0">
                <a:solidFill>
                  <a:srgbClr val="32408A"/>
                </a:solidFill>
                <a:latin typeface="ArialMT"/>
              </a:rPr>
              <a:t>Дополнительная оплата при выполнении дополнительной работы, связанной с методической и наставнической деятельностью, осуществляется в виде выплат компенсационного характера, которые, включая их размеры, могут регулироваться локальными нормативными актами организаций в зависимости от объема этой дополнительной работы, степени значимости и т.п.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40EB903-50E6-61D8-D926-8AC77405C6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886" y="168522"/>
            <a:ext cx="1845810" cy="119976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02E192D-B243-F435-28F4-6DEFCDCBE60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400" y="210334"/>
            <a:ext cx="1880837" cy="977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4288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object 2">
            <a:extLst>
              <a:ext uri="{FF2B5EF4-FFF2-40B4-BE49-F238E27FC236}">
                <a16:creationId xmlns:a16="http://schemas.microsoft.com/office/drawing/2014/main" id="{32A21A42-C324-4C2B-89C8-6D5307B869B0}"/>
              </a:ext>
            </a:extLst>
          </p:cNvPr>
          <p:cNvSpPr txBox="1"/>
          <p:nvPr/>
        </p:nvSpPr>
        <p:spPr>
          <a:xfrm>
            <a:off x="839066" y="176629"/>
            <a:ext cx="5633069" cy="559248"/>
          </a:xfrm>
          <a:prstGeom prst="rect">
            <a:avLst/>
          </a:prstGeom>
        </p:spPr>
        <p:txBody>
          <a:bodyPr vert="horz" wrap="square" lIns="0" tIns="5199" rIns="0" bIns="0" rtlCol="0">
            <a:spAutoFit/>
          </a:bodyPr>
          <a:lstStyle/>
          <a:p>
            <a:pPr marR="2311" lvl="0" indent="14288" defTabSz="685800">
              <a:spcBef>
                <a:spcPts val="41"/>
              </a:spcBef>
            </a:pPr>
            <a:r>
              <a:rPr lang="ru-RU" b="1" spc="-18" dirty="0">
                <a:solidFill>
                  <a:srgbClr val="EEECE1">
                    <a:lumMod val="25000"/>
                  </a:srgbClr>
                </a:solidFill>
                <a:cs typeface="Cera Pro"/>
              </a:rPr>
              <a:t>ВВЕДЕНИЕ НОВОГО ПОРЯДКА </a:t>
            </a:r>
          </a:p>
          <a:p>
            <a:pPr marR="2311" lvl="0" indent="14288" defTabSz="685800">
              <a:spcBef>
                <a:spcPts val="41"/>
              </a:spcBef>
            </a:pPr>
            <a:r>
              <a:rPr lang="ru-RU" b="1" spc="-18" dirty="0">
                <a:solidFill>
                  <a:srgbClr val="EEECE1">
                    <a:lumMod val="25000"/>
                  </a:srgbClr>
                </a:solidFill>
                <a:cs typeface="Cera Pro"/>
              </a:rPr>
              <a:t>В РЕСПУБЛИКЕ ТАТАРСТАН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EEECE1">
                  <a:lumMod val="25000"/>
                </a:srgbClr>
              </a:solidFill>
              <a:effectLst/>
              <a:uLnTx/>
              <a:uFillTx/>
              <a:latin typeface="Arial"/>
              <a:ea typeface="+mn-ea"/>
              <a:cs typeface="Cera Pro"/>
            </a:endParaRPr>
          </a:p>
        </p:txBody>
      </p:sp>
      <p:sp>
        <p:nvSpPr>
          <p:cNvPr id="634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07720" y="4848739"/>
            <a:ext cx="2133600" cy="273844"/>
          </a:xfrm>
        </p:spPr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</a:t>
            </a:r>
          </a:p>
        </p:txBody>
      </p:sp>
      <p:pic>
        <p:nvPicPr>
          <p:cNvPr id="638" name="Рисунок 63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3771" y="101359"/>
            <a:ext cx="1177970" cy="513165"/>
          </a:xfrm>
          <a:prstGeom prst="rect">
            <a:avLst/>
          </a:prstGeom>
        </p:spPr>
      </p:pic>
      <p:pic>
        <p:nvPicPr>
          <p:cNvPr id="639" name="Рисунок 638"/>
          <p:cNvPicPr>
            <a:picLocks noChangeAspect="1"/>
          </p:cNvPicPr>
          <p:nvPr/>
        </p:nvPicPr>
        <p:blipFill rotWithShape="1">
          <a:blip r:embed="rId3"/>
          <a:srcRect l="3342" t="11768"/>
          <a:stretch/>
        </p:blipFill>
        <p:spPr>
          <a:xfrm>
            <a:off x="6798588" y="101359"/>
            <a:ext cx="932957" cy="549170"/>
          </a:xfrm>
          <a:prstGeom prst="rect">
            <a:avLst/>
          </a:prstGeom>
        </p:spPr>
      </p:pic>
      <p:sp>
        <p:nvSpPr>
          <p:cNvPr id="640" name="Прямоугольник 639"/>
          <p:cNvSpPr/>
          <p:nvPr/>
        </p:nvSpPr>
        <p:spPr>
          <a:xfrm>
            <a:off x="858721" y="1124213"/>
            <a:ext cx="790575" cy="3428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Объект 3"/>
          <p:cNvSpPr>
            <a:spLocks noGrp="1"/>
          </p:cNvSpPr>
          <p:nvPr>
            <p:ph sz="half" idx="1"/>
          </p:nvPr>
        </p:nvSpPr>
        <p:spPr>
          <a:xfrm>
            <a:off x="775267" y="1220624"/>
            <a:ext cx="8156081" cy="3263504"/>
          </a:xfrm>
        </p:spPr>
        <p:txBody>
          <a:bodyPr>
            <a:noAutofit/>
          </a:bodyPr>
          <a:lstStyle/>
          <a:p>
            <a:pPr marL="265113" indent="-265113" algn="just">
              <a:spcBef>
                <a:spcPts val="0"/>
              </a:spcBef>
              <a:buClr>
                <a:srgbClr val="E81046"/>
              </a:buClr>
            </a:pPr>
            <a:r>
              <a:rPr lang="ru-RU" sz="1800" dirty="0"/>
              <a:t>создана Рабочая группа из </a:t>
            </a:r>
            <a:r>
              <a:rPr lang="ru-RU" sz="1800" b="1" dirty="0">
                <a:solidFill>
                  <a:srgbClr val="E81046"/>
                </a:solidFill>
              </a:rPr>
              <a:t>17 чел.</a:t>
            </a:r>
          </a:p>
          <a:p>
            <a:pPr marL="265113" indent="-265113" algn="just">
              <a:spcBef>
                <a:spcPts val="0"/>
              </a:spcBef>
              <a:buClr>
                <a:srgbClr val="E81046"/>
              </a:buClr>
            </a:pPr>
            <a:endParaRPr lang="ru-RU" sz="1800" dirty="0"/>
          </a:p>
          <a:p>
            <a:pPr marL="265113" indent="-265113" algn="just">
              <a:spcBef>
                <a:spcPts val="0"/>
              </a:spcBef>
              <a:buClr>
                <a:srgbClr val="E81046"/>
              </a:buClr>
            </a:pPr>
            <a:r>
              <a:rPr lang="ru-RU" sz="1800" dirty="0"/>
              <a:t>Проведено </a:t>
            </a:r>
            <a:r>
              <a:rPr lang="ru-RU" sz="1800" b="1" dirty="0">
                <a:solidFill>
                  <a:srgbClr val="E81046"/>
                </a:solidFill>
              </a:rPr>
              <a:t>4</a:t>
            </a:r>
            <a:r>
              <a:rPr lang="ru-RU" sz="1800" dirty="0"/>
              <a:t> заседания Рабочей группы</a:t>
            </a:r>
          </a:p>
          <a:p>
            <a:pPr marL="265113" indent="-265113" algn="just">
              <a:spcBef>
                <a:spcPts val="0"/>
              </a:spcBef>
              <a:buClr>
                <a:srgbClr val="E81046"/>
              </a:buClr>
            </a:pPr>
            <a:endParaRPr lang="ru-RU" sz="1800" dirty="0"/>
          </a:p>
          <a:p>
            <a:pPr marL="265113" indent="-265113" algn="just">
              <a:spcBef>
                <a:spcPts val="0"/>
              </a:spcBef>
              <a:buClr>
                <a:srgbClr val="E81046"/>
              </a:buClr>
            </a:pPr>
            <a:r>
              <a:rPr lang="ru-RU" sz="1800" dirty="0"/>
              <a:t>Проведены оперативные совещания с ответственными за </a:t>
            </a:r>
            <a:r>
              <a:rPr lang="ru-RU" sz="1800" dirty="0" err="1"/>
              <a:t>оранизацию</a:t>
            </a:r>
            <a:r>
              <a:rPr lang="ru-RU" sz="1800" dirty="0"/>
              <a:t> аттестации педработников</a:t>
            </a:r>
          </a:p>
          <a:p>
            <a:pPr marL="265113" indent="-265113" algn="just">
              <a:spcBef>
                <a:spcPts val="0"/>
              </a:spcBef>
              <a:buClr>
                <a:srgbClr val="E81046"/>
              </a:buClr>
            </a:pPr>
            <a:endParaRPr lang="ru-RU" sz="1800" dirty="0"/>
          </a:p>
          <a:p>
            <a:pPr marL="265113" indent="-265113" algn="just">
              <a:spcBef>
                <a:spcPts val="0"/>
              </a:spcBef>
              <a:buClr>
                <a:srgbClr val="E81046"/>
              </a:buClr>
            </a:pPr>
            <a:r>
              <a:rPr lang="ru-RU" sz="1800" dirty="0"/>
              <a:t>Проведено </a:t>
            </a:r>
            <a:r>
              <a:rPr lang="ru-RU" sz="1800" b="1" dirty="0">
                <a:solidFill>
                  <a:srgbClr val="E81046"/>
                </a:solidFill>
              </a:rPr>
              <a:t>2</a:t>
            </a:r>
            <a:r>
              <a:rPr lang="ru-RU" sz="1800" dirty="0"/>
              <a:t> совещания с представителями ЦЦТ РТ</a:t>
            </a:r>
          </a:p>
          <a:p>
            <a:pPr marL="265113" indent="-265113" algn="just">
              <a:spcBef>
                <a:spcPts val="0"/>
              </a:spcBef>
              <a:buClr>
                <a:srgbClr val="E81046"/>
              </a:buClr>
            </a:pPr>
            <a:endParaRPr lang="ru-RU" sz="1800" dirty="0"/>
          </a:p>
          <a:p>
            <a:pPr marL="265113" indent="-265113" algn="just">
              <a:spcBef>
                <a:spcPts val="0"/>
              </a:spcBef>
              <a:buClr>
                <a:srgbClr val="E81046"/>
              </a:buClr>
            </a:pPr>
            <a:r>
              <a:rPr lang="ru-RU" sz="1800" dirty="0"/>
              <a:t>разработаны и утверждены нормативные и организационно-технологические аспекты по введению нового порядка педагогической аттестации</a:t>
            </a:r>
          </a:p>
        </p:txBody>
      </p:sp>
      <p:sp>
        <p:nvSpPr>
          <p:cNvPr id="8" name="Объект 4"/>
          <p:cNvSpPr txBox="1">
            <a:spLocks/>
          </p:cNvSpPr>
          <p:nvPr/>
        </p:nvSpPr>
        <p:spPr>
          <a:xfrm>
            <a:off x="4576556" y="1345573"/>
            <a:ext cx="3886200" cy="3263504"/>
          </a:xfrm>
          <a:prstGeom prst="rect">
            <a:avLst/>
          </a:prstGeom>
        </p:spPr>
        <p:txBody>
          <a:bodyPr>
            <a:normAutofit/>
          </a:bodyPr>
          <a:lstStyle>
            <a:lvl1pPr marL="342892" indent="-342892" algn="l" defTabSz="9143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31" indent="-285743" algn="l" defTabSz="914378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2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8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5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sz="1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7216964"/>
      </p:ext>
    </p:extLst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769575"/>
            <a:ext cx="8075240" cy="3152344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br>
              <a:rPr lang="ru-RU" altLang="ru-RU" sz="1500" b="1" dirty="0">
                <a:solidFill>
                  <a:srgbClr val="002060"/>
                </a:solidFill>
                <a:latin typeface="Times New Roman" panose="02020603050405020304" pitchFamily="18" charset="0"/>
              </a:rPr>
            </a:br>
            <a:br>
              <a:rPr lang="ru-RU" altLang="ru-RU" sz="1500" b="1" dirty="0">
                <a:solidFill>
                  <a:srgbClr val="002060"/>
                </a:solidFill>
                <a:latin typeface="Times New Roman" panose="02020603050405020304" pitchFamily="18" charset="0"/>
              </a:rPr>
            </a:br>
            <a:r>
              <a:rPr lang="ru-RU" alt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от 18.09.2023№ под-1637/23  Министерства образования и науки Республики Татарстан</a:t>
            </a:r>
          </a:p>
          <a:p>
            <a:pPr marL="0" indent="0" algn="just">
              <a:buNone/>
            </a:pPr>
            <a:r>
              <a:rPr lang="ru-RU" alt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 утверждении Регламента проведения Министерством образования и науки Республики Татарстан аттестации педагогических работников организаций, осуществляющих образовательную деятельность»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/>
              <a:t>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47004" t="40501" r="31623" b="34656"/>
          <a:stretch/>
        </p:blipFill>
        <p:spPr>
          <a:xfrm>
            <a:off x="1019102" y="157750"/>
            <a:ext cx="1500671" cy="101830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5700" y="157750"/>
            <a:ext cx="1828801" cy="847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892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sz="3200" dirty="0">
                <a:solidFill>
                  <a:srgbClr val="0070C0"/>
                </a:solidFill>
              </a:rPr>
            </a:br>
            <a:r>
              <a:rPr lang="ru-RU" sz="3200" dirty="0">
                <a:solidFill>
                  <a:srgbClr val="0070C0"/>
                </a:solidFill>
              </a:rPr>
              <a:t>Субъекты</a:t>
            </a:r>
            <a:br>
              <a:rPr lang="ru-RU" sz="3200" dirty="0">
                <a:solidFill>
                  <a:srgbClr val="0070C0"/>
                </a:solidFill>
              </a:rPr>
            </a:br>
            <a:r>
              <a:rPr lang="ru-RU" sz="3200" dirty="0">
                <a:solidFill>
                  <a:srgbClr val="0070C0"/>
                </a:solidFill>
              </a:rPr>
              <a:t> процедур аттестации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12" name="Объект 11"/>
          <p:cNvSpPr>
            <a:spLocks noGrp="1"/>
          </p:cNvSpPr>
          <p:nvPr>
            <p:ph idx="1"/>
          </p:nvPr>
        </p:nvSpPr>
        <p:spPr>
          <a:xfrm>
            <a:off x="754421" y="1208180"/>
            <a:ext cx="8075240" cy="3394472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dirty="0">
                <a:solidFill>
                  <a:srgbClr val="0070C0"/>
                </a:solidFill>
              </a:rPr>
              <a:t>  </a:t>
            </a:r>
          </a:p>
          <a:p>
            <a:pPr marL="0" indent="0">
              <a:buNone/>
            </a:pPr>
            <a:r>
              <a:rPr lang="ru-RU" dirty="0">
                <a:solidFill>
                  <a:srgbClr val="0070C0"/>
                </a:solidFill>
              </a:rPr>
              <a:t>     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70C0"/>
                </a:solidFill>
              </a:rPr>
              <a:t>       Министерство образования и науки Республики Татарстан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70C0"/>
                </a:solidFill>
              </a:rPr>
              <a:t>       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70C0"/>
                </a:solidFill>
              </a:rPr>
              <a:t>        Министерство цифрового развития и государственного управления                       Республики Татарстан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70C0"/>
                </a:solidFill>
              </a:rPr>
              <a:t>       Институт развития образования  Республики Татарстан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70C0"/>
                </a:solidFill>
              </a:rPr>
              <a:t>        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70C0"/>
                </a:solidFill>
              </a:rPr>
              <a:t>        Центр оценки профессионального мастерства работников образования 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70C0"/>
                </a:solidFill>
              </a:rPr>
              <a:t>          Республики Татарстан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70C0"/>
                </a:solidFill>
              </a:rPr>
              <a:t>      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70C0"/>
                </a:solidFill>
              </a:rPr>
              <a:t>         Муниципальные органы, осуществляющие управление в сфере образования 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70C0"/>
                </a:solidFill>
              </a:rPr>
              <a:t>       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70C0"/>
                </a:solidFill>
              </a:rPr>
              <a:t>       Образовательные организации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37CA783-FE0F-DC29-D46A-5555E5A878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Стрелка: вправо 2">
            <a:extLst>
              <a:ext uri="{FF2B5EF4-FFF2-40B4-BE49-F238E27FC236}">
                <a16:creationId xmlns:a16="http://schemas.microsoft.com/office/drawing/2014/main" id="{B68541EA-E8AA-ED38-958A-6B45024FEB33}"/>
              </a:ext>
            </a:extLst>
          </p:cNvPr>
          <p:cNvSpPr/>
          <p:nvPr/>
        </p:nvSpPr>
        <p:spPr>
          <a:xfrm>
            <a:off x="785137" y="4160710"/>
            <a:ext cx="338097" cy="209396"/>
          </a:xfrm>
          <a:prstGeom prst="rightArrow">
            <a:avLst>
              <a:gd name="adj1" fmla="val 45174"/>
              <a:gd name="adj2" fmla="val 6191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: вправо 3">
            <a:extLst>
              <a:ext uri="{FF2B5EF4-FFF2-40B4-BE49-F238E27FC236}">
                <a16:creationId xmlns:a16="http://schemas.microsoft.com/office/drawing/2014/main" id="{6465706B-FBEF-2957-37B3-C15C000D115F}"/>
              </a:ext>
            </a:extLst>
          </p:cNvPr>
          <p:cNvSpPr/>
          <p:nvPr/>
        </p:nvSpPr>
        <p:spPr>
          <a:xfrm>
            <a:off x="735363" y="1661394"/>
            <a:ext cx="338097" cy="209396"/>
          </a:xfrm>
          <a:prstGeom prst="rightArrow">
            <a:avLst>
              <a:gd name="adj1" fmla="val 37234"/>
              <a:gd name="adj2" fmla="val 5000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: вправо 4">
            <a:extLst>
              <a:ext uri="{FF2B5EF4-FFF2-40B4-BE49-F238E27FC236}">
                <a16:creationId xmlns:a16="http://schemas.microsoft.com/office/drawing/2014/main" id="{AC0EC2DA-C3F2-2648-117D-72675630DD2F}"/>
              </a:ext>
            </a:extLst>
          </p:cNvPr>
          <p:cNvSpPr/>
          <p:nvPr/>
        </p:nvSpPr>
        <p:spPr>
          <a:xfrm>
            <a:off x="751849" y="2555583"/>
            <a:ext cx="338097" cy="209396"/>
          </a:xfrm>
          <a:prstGeom prst="rightArrow">
            <a:avLst>
              <a:gd name="adj1" fmla="val 37234"/>
              <a:gd name="adj2" fmla="val 5000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: вправо 5">
            <a:extLst>
              <a:ext uri="{FF2B5EF4-FFF2-40B4-BE49-F238E27FC236}">
                <a16:creationId xmlns:a16="http://schemas.microsoft.com/office/drawing/2014/main" id="{5524F7B8-8221-4842-5FA2-832CBD6936A6}"/>
              </a:ext>
            </a:extLst>
          </p:cNvPr>
          <p:cNvSpPr/>
          <p:nvPr/>
        </p:nvSpPr>
        <p:spPr>
          <a:xfrm>
            <a:off x="814508" y="3169314"/>
            <a:ext cx="338097" cy="209396"/>
          </a:xfrm>
          <a:prstGeom prst="rightArrow">
            <a:avLst>
              <a:gd name="adj1" fmla="val 57234"/>
              <a:gd name="adj2" fmla="val 23332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: вправо 6">
            <a:extLst>
              <a:ext uri="{FF2B5EF4-FFF2-40B4-BE49-F238E27FC236}">
                <a16:creationId xmlns:a16="http://schemas.microsoft.com/office/drawing/2014/main" id="{36D1CBD3-4482-D96D-6553-A68B65A9EC8F}"/>
              </a:ext>
            </a:extLst>
          </p:cNvPr>
          <p:cNvSpPr/>
          <p:nvPr/>
        </p:nvSpPr>
        <p:spPr>
          <a:xfrm>
            <a:off x="814508" y="3665012"/>
            <a:ext cx="338097" cy="209396"/>
          </a:xfrm>
          <a:prstGeom prst="rightArrow">
            <a:avLst>
              <a:gd name="adj1" fmla="val 37234"/>
              <a:gd name="adj2" fmla="val 5000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8E03593-3DAF-A317-3026-DE9D94139A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813" y="2097740"/>
            <a:ext cx="365792" cy="27434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ACE9A77-9A5F-19A4-614F-E6650F0E3EA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004" t="40501" r="31623" b="34656"/>
          <a:stretch/>
        </p:blipFill>
        <p:spPr>
          <a:xfrm>
            <a:off x="814508" y="157751"/>
            <a:ext cx="1251617" cy="85501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A798908-2CBB-AE95-F712-1C3485D4D78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7196" y="157750"/>
            <a:ext cx="1782104" cy="707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4468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769575"/>
            <a:ext cx="8075240" cy="3152344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br>
              <a:rPr lang="ru-RU" altLang="ru-RU" sz="1500" b="1" dirty="0">
                <a:solidFill>
                  <a:srgbClr val="002060"/>
                </a:solidFill>
                <a:latin typeface="Times New Roman" panose="02020603050405020304" pitchFamily="18" charset="0"/>
              </a:rPr>
            </a:br>
            <a:br>
              <a:rPr lang="ru-RU" altLang="ru-RU" sz="1500" b="1" dirty="0">
                <a:solidFill>
                  <a:srgbClr val="002060"/>
                </a:solidFill>
                <a:latin typeface="Times New Roman" panose="02020603050405020304" pitchFamily="18" charset="0"/>
              </a:rPr>
            </a:br>
            <a:endParaRPr lang="ru-RU" altLang="ru-RU" sz="1500" b="1" dirty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alt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Министерства образования и науки Республики Татарстан от 18.04.2023              № под-812/23 «О ведомственных наградах Министерства образования и науки Республики Татарстан»</a:t>
            </a:r>
          </a:p>
          <a:p>
            <a:pPr marL="0" indent="0" algn="just">
              <a:buNone/>
            </a:pPr>
            <a:r>
              <a:rPr lang="ru-RU" alt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(зарегистрирован в Минюсте РТ от 26.05.2023 № 10848) 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/>
              <a:t>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47004" t="40501" r="31623" b="34656"/>
          <a:stretch/>
        </p:blipFill>
        <p:spPr>
          <a:xfrm>
            <a:off x="1679171" y="157750"/>
            <a:ext cx="1370910" cy="93025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4228" y="157750"/>
            <a:ext cx="1889543" cy="823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5890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687883" y="735547"/>
            <a:ext cx="5829886" cy="536876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/>
          <a:p>
            <a:pPr defTabSz="914107" eaLnBrk="0" hangingPunct="0">
              <a:defRPr/>
            </a:pPr>
            <a:r>
              <a:rPr lang="ru-RU" sz="1013" b="1" dirty="0">
                <a:solidFill>
                  <a:srgbClr val="EEECE1">
                    <a:lumMod val="25000"/>
                  </a:srgbClr>
                </a:solidFill>
                <a:cs typeface="Times New Roman" panose="02020603050405020304" pitchFamily="18" charset="0"/>
              </a:rPr>
              <a:t>ВЕДОМСТВЕННЫЕ НАГРАДЫ </a:t>
            </a:r>
          </a:p>
          <a:p>
            <a:pPr defTabSz="914107" eaLnBrk="0" hangingPunct="0">
              <a:defRPr/>
            </a:pPr>
            <a:r>
              <a:rPr lang="ru-RU" sz="1013" b="1" dirty="0">
                <a:solidFill>
                  <a:srgbClr val="EEECE1">
                    <a:lumMod val="25000"/>
                  </a:srgbClr>
                </a:solidFill>
                <a:cs typeface="Times New Roman" panose="02020603050405020304" pitchFamily="18" charset="0"/>
              </a:rPr>
              <a:t>МИНИСТЕРСТВА ОБРАЗОВАНИЯ И НАУКИ </a:t>
            </a:r>
          </a:p>
          <a:p>
            <a:pPr defTabSz="914107" eaLnBrk="0" hangingPunct="0">
              <a:defRPr/>
            </a:pPr>
            <a:r>
              <a:rPr lang="ru-RU" sz="1013" b="1" dirty="0">
                <a:solidFill>
                  <a:srgbClr val="EEECE1">
                    <a:lumMod val="25000"/>
                  </a:srgbClr>
                </a:solidFill>
                <a:cs typeface="Times New Roman" panose="02020603050405020304" pitchFamily="18" charset="0"/>
              </a:rPr>
              <a:t>РЕСПУБЛИКИ ТАТАРСТАН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776861" y="1437625"/>
            <a:ext cx="592931" cy="25717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337">
              <a:defRPr/>
            </a:pPr>
            <a:endParaRPr lang="ru-RU" sz="1013" dirty="0">
              <a:solidFill>
                <a:prstClr val="white"/>
              </a:solidFill>
              <a:latin typeface="Montserrat" panose="00000500000000000000" pitchFamily="2" charset="-52"/>
            </a:endParaRPr>
          </a:p>
        </p:txBody>
      </p:sp>
      <p:sp>
        <p:nvSpPr>
          <p:cNvPr id="14" name="Номер слайда 2"/>
          <p:cNvSpPr txBox="1">
            <a:spLocks/>
          </p:cNvSpPr>
          <p:nvPr/>
        </p:nvSpPr>
        <p:spPr>
          <a:xfrm>
            <a:off x="6379338" y="4316312"/>
            <a:ext cx="1600200" cy="205383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4">
              <a:defRPr/>
            </a:pPr>
            <a:r>
              <a:rPr lang="ru-RU" sz="900" dirty="0">
                <a:solidFill>
                  <a:prstClr val="black">
                    <a:tint val="75000"/>
                  </a:prstClr>
                </a:solidFill>
                <a:latin typeface="Arial"/>
              </a:rPr>
              <a:t>1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6784" y="472093"/>
            <a:ext cx="1209517" cy="52690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3"/>
          <a:srcRect l="3342" t="11768"/>
          <a:stretch/>
        </p:blipFill>
        <p:spPr>
          <a:xfrm>
            <a:off x="5868132" y="436884"/>
            <a:ext cx="1022412" cy="601826"/>
          </a:xfrm>
          <a:prstGeom prst="rect">
            <a:avLst/>
          </a:prstGeom>
        </p:spPr>
      </p:pic>
      <p:pic>
        <p:nvPicPr>
          <p:cNvPr id="26" name="Picture 4" descr="почетный наставник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8635" y="1545636"/>
            <a:ext cx="519839" cy="89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54557" y="1631407"/>
            <a:ext cx="2401511" cy="709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t"/>
            <a:r>
              <a:rPr lang="ru-RU" sz="1500" dirty="0"/>
              <a:t>Знак отличия </a:t>
            </a:r>
          </a:p>
          <a:p>
            <a:pPr algn="just" fontAlgn="t"/>
            <a:r>
              <a:rPr lang="ru-RU" sz="1500" dirty="0"/>
              <a:t>«Почетный наставник» </a:t>
            </a:r>
          </a:p>
          <a:p>
            <a:pPr algn="just" fontAlgn="t"/>
            <a:r>
              <a:rPr lang="ru-RU" sz="1013" b="1" dirty="0">
                <a:solidFill>
                  <a:srgbClr val="E81046"/>
                </a:solidFill>
              </a:rPr>
              <a:t>2018 год</a:t>
            </a:r>
            <a:endParaRPr lang="ru-RU" sz="1013" dirty="0"/>
          </a:p>
        </p:txBody>
      </p:sp>
      <p:pic>
        <p:nvPicPr>
          <p:cNvPr id="27" name="Picture 5" descr="почетная грамота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6441" y="2485921"/>
            <a:ext cx="1047677" cy="886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54557" y="2593934"/>
            <a:ext cx="4395785" cy="709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t"/>
            <a:r>
              <a:rPr lang="ru-RU" sz="1500" dirty="0"/>
              <a:t>Почетная грамота Министерства образования </a:t>
            </a:r>
          </a:p>
          <a:p>
            <a:pPr algn="just" fontAlgn="t"/>
            <a:r>
              <a:rPr lang="ru-RU" sz="1500" dirty="0"/>
              <a:t>и науки Республики Татарстан </a:t>
            </a:r>
          </a:p>
          <a:p>
            <a:pPr algn="just" fontAlgn="t"/>
            <a:r>
              <a:rPr lang="ru-RU" sz="1013" b="1" dirty="0">
                <a:solidFill>
                  <a:srgbClr val="E81046"/>
                </a:solidFill>
              </a:rPr>
              <a:t>2004 год</a:t>
            </a:r>
            <a:endParaRPr lang="ru-RU" sz="1013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254558" y="3521617"/>
            <a:ext cx="4046614" cy="709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t"/>
            <a:r>
              <a:rPr lang="ru-RU" sz="1500" dirty="0"/>
              <a:t>Нагрудный знак </a:t>
            </a:r>
          </a:p>
          <a:p>
            <a:pPr algn="just" fontAlgn="t"/>
            <a:r>
              <a:rPr lang="ru-RU" sz="1500" dirty="0"/>
              <a:t>«За заслуги в образовании»</a:t>
            </a:r>
          </a:p>
          <a:p>
            <a:pPr algn="just" fontAlgn="t"/>
            <a:r>
              <a:rPr lang="ru-RU" sz="1013" b="1" dirty="0">
                <a:solidFill>
                  <a:srgbClr val="E81046"/>
                </a:solidFill>
              </a:rPr>
              <a:t>1999 год</a:t>
            </a:r>
            <a:endParaRPr lang="ru-RU" sz="1013" dirty="0"/>
          </a:p>
        </p:txBody>
      </p:sp>
      <p:pic>
        <p:nvPicPr>
          <p:cNvPr id="33" name="Picture 7" descr="за заслуги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6439" y="3423248"/>
            <a:ext cx="502034" cy="898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4188139"/>
      </p:ext>
    </p:extLst>
  </p:cSld>
  <p:clrMapOvr>
    <a:masterClrMapping/>
  </p:clrMapOvr>
  <p:transition spd="slow">
    <p:wip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687883" y="735547"/>
            <a:ext cx="5829886" cy="600291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/>
          <a:p>
            <a:pPr defTabSz="914107" eaLnBrk="0" hangingPunct="0">
              <a:defRPr/>
            </a:pPr>
            <a:r>
              <a:rPr lang="ru-RU" sz="1013" b="1" dirty="0">
                <a:solidFill>
                  <a:srgbClr val="EEECE1">
                    <a:lumMod val="25000"/>
                  </a:srgbClr>
                </a:solidFill>
                <a:cs typeface="Times New Roman" panose="02020603050405020304" pitchFamily="18" charset="0"/>
              </a:rPr>
              <a:t>ВЕДОМСТВЕННЫЕ НАГРАДЫ </a:t>
            </a:r>
          </a:p>
          <a:p>
            <a:pPr defTabSz="914107" eaLnBrk="0" hangingPunct="0">
              <a:defRPr/>
            </a:pPr>
            <a:r>
              <a:rPr lang="ru-RU" sz="1013" b="1" dirty="0">
                <a:solidFill>
                  <a:srgbClr val="EEECE1">
                    <a:lumMod val="25000"/>
                  </a:srgbClr>
                </a:solidFill>
                <a:cs typeface="Times New Roman" panose="02020603050405020304" pitchFamily="18" charset="0"/>
              </a:rPr>
              <a:t>МИНИСТЕРСТВА ОБРАЗОВАНИЯ И НАУКИ </a:t>
            </a:r>
          </a:p>
          <a:p>
            <a:pPr defTabSz="914107" eaLnBrk="0" hangingPunct="0">
              <a:defRPr/>
            </a:pPr>
            <a:r>
              <a:rPr lang="ru-RU" sz="1013" b="1" dirty="0">
                <a:solidFill>
                  <a:srgbClr val="EEECE1">
                    <a:lumMod val="25000"/>
                  </a:srgbClr>
                </a:solidFill>
                <a:cs typeface="Times New Roman" panose="02020603050405020304" pitchFamily="18" charset="0"/>
              </a:rPr>
              <a:t>РЕСПУБЛИКИ ТАТАРСТАН, </a:t>
            </a:r>
            <a:r>
              <a:rPr lang="ru-RU" sz="1425" b="1" dirty="0">
                <a:solidFill>
                  <a:srgbClr val="E81046"/>
                </a:solidFill>
                <a:cs typeface="Times New Roman" panose="02020603050405020304" pitchFamily="18" charset="0"/>
              </a:rPr>
              <a:t>2023 год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776861" y="1437625"/>
            <a:ext cx="592931" cy="25717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337">
              <a:defRPr/>
            </a:pPr>
            <a:endParaRPr lang="ru-RU" sz="1013" dirty="0">
              <a:solidFill>
                <a:prstClr val="white"/>
              </a:solidFill>
              <a:latin typeface="Montserrat" panose="00000500000000000000" pitchFamily="2" charset="-52"/>
            </a:endParaRPr>
          </a:p>
        </p:txBody>
      </p:sp>
      <p:sp>
        <p:nvSpPr>
          <p:cNvPr id="14" name="Номер слайда 2"/>
          <p:cNvSpPr txBox="1">
            <a:spLocks/>
          </p:cNvSpPr>
          <p:nvPr/>
        </p:nvSpPr>
        <p:spPr>
          <a:xfrm>
            <a:off x="6379338" y="4316312"/>
            <a:ext cx="1600200" cy="205383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4">
              <a:defRPr/>
            </a:pPr>
            <a:r>
              <a:rPr lang="ru-RU" sz="900" dirty="0">
                <a:solidFill>
                  <a:prstClr val="black">
                    <a:tint val="75000"/>
                  </a:prstClr>
                </a:solidFill>
                <a:latin typeface="Arial"/>
              </a:rPr>
              <a:t>2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594" y="417041"/>
            <a:ext cx="1209517" cy="52690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3"/>
          <a:srcRect l="3342" t="11768"/>
          <a:stretch/>
        </p:blipFill>
        <p:spPr>
          <a:xfrm>
            <a:off x="5868132" y="367022"/>
            <a:ext cx="1022412" cy="60182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897815" y="1624725"/>
            <a:ext cx="4341779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t"/>
            <a:r>
              <a:rPr lang="ru-RU" sz="1500" dirty="0"/>
              <a:t>Знак отличия </a:t>
            </a:r>
          </a:p>
          <a:p>
            <a:pPr algn="just" fontAlgn="t"/>
            <a:r>
              <a:rPr lang="ru-RU" sz="1500" dirty="0"/>
              <a:t>«Отличник сферы образования </a:t>
            </a:r>
          </a:p>
          <a:p>
            <a:pPr algn="just" fontAlgn="t"/>
            <a:r>
              <a:rPr lang="ru-RU" sz="1500" dirty="0"/>
              <a:t>и науки Республики Татарстан»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897815" y="2587252"/>
            <a:ext cx="4395785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t"/>
            <a:r>
              <a:rPr lang="ru-RU" sz="1500" dirty="0"/>
              <a:t>Нагрудный знак </a:t>
            </a:r>
          </a:p>
          <a:p>
            <a:pPr algn="just" fontAlgn="t"/>
            <a:r>
              <a:rPr lang="ru-RU" sz="1500" dirty="0"/>
              <a:t>«За сохранение и развитие языков, </a:t>
            </a:r>
          </a:p>
          <a:p>
            <a:pPr algn="just" fontAlgn="t"/>
            <a:r>
              <a:rPr lang="ru-RU" sz="1500" dirty="0"/>
              <a:t>культур, традиций»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897815" y="3568505"/>
            <a:ext cx="404661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t"/>
            <a:r>
              <a:rPr lang="ru-RU" sz="1500" dirty="0"/>
              <a:t>Нагрудный знак </a:t>
            </a:r>
          </a:p>
          <a:p>
            <a:pPr algn="just" fontAlgn="t"/>
            <a:r>
              <a:rPr lang="ru-RU" sz="1500" dirty="0"/>
              <a:t>«Яшь мөгаллим»</a:t>
            </a:r>
          </a:p>
        </p:txBody>
      </p:sp>
      <p:pic>
        <p:nvPicPr>
          <p:cNvPr id="13" name="Picture 1" descr="отличник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99655" y="1545637"/>
            <a:ext cx="507353" cy="89362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2" descr="за сохранение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6888" y="2479042"/>
            <a:ext cx="532884" cy="897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7466" y="3685309"/>
            <a:ext cx="678935" cy="1116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973205"/>
      </p:ext>
    </p:extLst>
  </p:cSld>
  <p:clrMapOvr>
    <a:masterClrMapping/>
  </p:clrMapOvr>
  <p:transition spd="slow">
    <p:wip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33400" y="1688621"/>
            <a:ext cx="86106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srgbClr val="5B561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Благодарю за внимание!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5B561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srgbClr val="5B561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Игътибарыгыз өчен рәхмәт!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3771" y="101359"/>
            <a:ext cx="1177970" cy="51316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3342" t="11768"/>
          <a:stretch/>
        </p:blipFill>
        <p:spPr>
          <a:xfrm>
            <a:off x="6798588" y="101359"/>
            <a:ext cx="932957" cy="549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76672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07720" y="4848739"/>
            <a:ext cx="2133600" cy="273844"/>
          </a:xfrm>
        </p:spPr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noProof="0" dirty="0">
                <a:solidFill>
                  <a:prstClr val="black">
                    <a:tint val="75000"/>
                  </a:prstClr>
                </a:solidFill>
                <a:latin typeface="Arial"/>
              </a:rPr>
              <a:t>5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638" name="Рисунок 63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3771" y="101359"/>
            <a:ext cx="1177970" cy="513165"/>
          </a:xfrm>
          <a:prstGeom prst="rect">
            <a:avLst/>
          </a:prstGeom>
        </p:spPr>
      </p:pic>
      <p:pic>
        <p:nvPicPr>
          <p:cNvPr id="639" name="Рисунок 638"/>
          <p:cNvPicPr>
            <a:picLocks noChangeAspect="1"/>
          </p:cNvPicPr>
          <p:nvPr/>
        </p:nvPicPr>
        <p:blipFill rotWithShape="1">
          <a:blip r:embed="rId3"/>
          <a:srcRect l="3342" t="11768"/>
          <a:stretch/>
        </p:blipFill>
        <p:spPr>
          <a:xfrm>
            <a:off x="6798588" y="101359"/>
            <a:ext cx="932957" cy="549170"/>
          </a:xfrm>
          <a:prstGeom prst="rect">
            <a:avLst/>
          </a:prstGeom>
        </p:spPr>
      </p:pic>
      <p:sp>
        <p:nvSpPr>
          <p:cNvPr id="7" name="Заголовок 2"/>
          <p:cNvSpPr>
            <a:spLocks noGrp="1"/>
          </p:cNvSpPr>
          <p:nvPr>
            <p:ph type="title" idx="4294967295"/>
          </p:nvPr>
        </p:nvSpPr>
        <p:spPr>
          <a:xfrm>
            <a:off x="1192695" y="1093303"/>
            <a:ext cx="7096540" cy="801831"/>
          </a:xfrm>
        </p:spPr>
        <p:txBody>
          <a:bodyPr rtlCol="0">
            <a:normAutofit fontScale="90000"/>
          </a:bodyPr>
          <a:lstStyle/>
          <a:p>
            <a:pPr lvl="2" algn="ctr">
              <a:defRPr/>
            </a:pPr>
            <a:r>
              <a:rPr lang="ru-RU" altLang="ru-RU" sz="2700" b="1" dirty="0">
                <a:solidFill>
                  <a:schemeClr val="tx1"/>
                </a:solidFill>
                <a:latin typeface="+mn-lt"/>
              </a:rPr>
              <a:t>Федеральный Закон  </a:t>
            </a:r>
            <a:r>
              <a:rPr lang="ru-RU" altLang="ru-RU" sz="2700" b="1" i="1" dirty="0">
                <a:solidFill>
                  <a:schemeClr val="tx1"/>
                </a:solidFill>
                <a:latin typeface="+mn-lt"/>
              </a:rPr>
              <a:t>«</a:t>
            </a:r>
            <a:r>
              <a:rPr lang="ru-RU" altLang="ru-RU" sz="2700" b="1" dirty="0">
                <a:solidFill>
                  <a:schemeClr val="tx1"/>
                </a:solidFill>
                <a:latin typeface="+mn-lt"/>
              </a:rPr>
              <a:t>Об образовании </a:t>
            </a:r>
            <a:br>
              <a:rPr lang="ru-RU" altLang="ru-RU" sz="2700" b="1" dirty="0">
                <a:solidFill>
                  <a:schemeClr val="tx1"/>
                </a:solidFill>
                <a:latin typeface="+mn-lt"/>
              </a:rPr>
            </a:br>
            <a:r>
              <a:rPr lang="ru-RU" altLang="ru-RU" sz="2700" b="1" dirty="0">
                <a:solidFill>
                  <a:schemeClr val="tx1"/>
                </a:solidFill>
                <a:latin typeface="+mn-lt"/>
              </a:rPr>
              <a:t>в Российской Федерации</a:t>
            </a:r>
            <a:r>
              <a:rPr lang="ru-RU" altLang="ru-RU" sz="2700" b="1" i="1" dirty="0">
                <a:solidFill>
                  <a:schemeClr val="tx1"/>
                </a:solidFill>
                <a:latin typeface="+mn-lt"/>
              </a:rPr>
              <a:t>»</a:t>
            </a:r>
            <a:br>
              <a:rPr lang="ru-RU" altLang="ru-RU" sz="2700" b="1" i="1" dirty="0">
                <a:solidFill>
                  <a:schemeClr val="tx1"/>
                </a:solidFill>
                <a:latin typeface="+mn-lt"/>
              </a:rPr>
            </a:br>
            <a:br>
              <a:rPr lang="ru-RU" altLang="ru-RU" sz="2700" b="1" i="1" dirty="0">
                <a:solidFill>
                  <a:srgbClr val="E81046"/>
                </a:solidFill>
                <a:latin typeface="+mn-lt"/>
              </a:rPr>
            </a:br>
            <a:r>
              <a:rPr lang="ru-RU" altLang="ru-RU" sz="2200" b="1" dirty="0">
                <a:solidFill>
                  <a:srgbClr val="E81046"/>
                </a:solidFill>
                <a:latin typeface="+mn-lt"/>
              </a:rPr>
              <a:t>Статья 49. </a:t>
            </a:r>
            <a:r>
              <a:rPr lang="ru-RU" altLang="ru-RU" sz="2200" b="1" dirty="0">
                <a:solidFill>
                  <a:schemeClr val="tx1"/>
                </a:solidFill>
                <a:latin typeface="+mn-lt"/>
              </a:rPr>
              <a:t>Аттестация педагогических работников</a:t>
            </a:r>
            <a:br>
              <a:rPr lang="ru-RU" altLang="ru-RU" sz="2000" b="1" i="1" u="sng" dirty="0">
                <a:solidFill>
                  <a:schemeClr val="tx1"/>
                </a:solidFill>
                <a:latin typeface="+mn-lt"/>
              </a:rPr>
            </a:br>
            <a:r>
              <a:rPr lang="ru-RU" altLang="ru-RU" sz="1100" b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 </a:t>
            </a:r>
            <a:br>
              <a:rPr lang="ru-RU" altLang="ru-RU" sz="1100" b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</a:br>
            <a:br>
              <a:rPr lang="ru-RU" altLang="ru-RU" sz="1100" b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</a:br>
            <a:br>
              <a:rPr lang="ru-RU" altLang="ru-RU" sz="1100" b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</a:br>
            <a:endParaRPr lang="ru-RU" altLang="ru-RU" sz="1100" b="1" i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881422" y="211152"/>
            <a:ext cx="6209413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br>
              <a:rPr lang="ru-RU" altLang="ru-RU" sz="11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</a:br>
            <a:endParaRPr lang="ru-RU" sz="11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401417" y="2375452"/>
            <a:ext cx="741459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2000" b="1" dirty="0">
                <a:solidFill>
                  <a:srgbClr val="E81046"/>
                </a:solidFill>
                <a:ea typeface="+mj-ea"/>
                <a:cs typeface="Times New Roman" panose="02020603050405020304" pitchFamily="18" charset="0"/>
              </a:rPr>
              <a:t>п.4: </a:t>
            </a:r>
            <a:r>
              <a:rPr lang="ru-RU" altLang="ru-RU" sz="2000" dirty="0">
                <a:solidFill>
                  <a:prstClr val="black"/>
                </a:solidFill>
                <a:ea typeface="+mj-ea"/>
                <a:cs typeface="Times New Roman" panose="02020603050405020304" pitchFamily="18" charset="0"/>
              </a:rPr>
              <a:t>порядок проведения аттестации педагогических работников устанавливается федеральным органом исполнительной власти, осуществляющим функции по выработке государственной политики и нормативно-правовому регулированию в сфере образования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431478567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object 2">
            <a:extLst>
              <a:ext uri="{FF2B5EF4-FFF2-40B4-BE49-F238E27FC236}">
                <a16:creationId xmlns:a16="http://schemas.microsoft.com/office/drawing/2014/main" id="{32A21A42-C324-4C2B-89C8-6D5307B869B0}"/>
              </a:ext>
            </a:extLst>
          </p:cNvPr>
          <p:cNvSpPr txBox="1"/>
          <p:nvPr/>
        </p:nvSpPr>
        <p:spPr>
          <a:xfrm>
            <a:off x="839066" y="176629"/>
            <a:ext cx="5633069" cy="1451800"/>
          </a:xfrm>
          <a:prstGeom prst="rect">
            <a:avLst/>
          </a:prstGeom>
        </p:spPr>
        <p:txBody>
          <a:bodyPr vert="horz" wrap="square" lIns="0" tIns="5199" rIns="0" bIns="0" rtlCol="0">
            <a:spAutoFit/>
          </a:bodyPr>
          <a:lstStyle/>
          <a:p>
            <a:pPr marR="2311" lvl="0" indent="14288" defTabSz="685800">
              <a:spcBef>
                <a:spcPts val="41"/>
              </a:spcBef>
            </a:pPr>
            <a:r>
              <a:rPr lang="ru-RU" b="1" spc="-18" dirty="0">
                <a:solidFill>
                  <a:srgbClr val="EEECE1">
                    <a:lumMod val="25000"/>
                  </a:srgbClr>
                </a:solidFill>
                <a:cs typeface="Cera Pro"/>
              </a:rPr>
              <a:t>ПРИКАЗ № 196 ОТ «24» МАРТА 2023 г. МИНИСТЕРСТВА ПРОСВЕЩЕНИЯ РФ</a:t>
            </a:r>
          </a:p>
          <a:p>
            <a:pPr marR="2311" lvl="0" indent="14288" defTabSz="685800">
              <a:spcBef>
                <a:spcPts val="41"/>
              </a:spcBef>
            </a:pPr>
            <a:endParaRPr lang="ru-RU" sz="800" b="1" spc="-18" dirty="0">
              <a:solidFill>
                <a:srgbClr val="EEECE1">
                  <a:lumMod val="25000"/>
                </a:srgbClr>
              </a:solidFill>
              <a:cs typeface="Cera Pro"/>
            </a:endParaRPr>
          </a:p>
          <a:p>
            <a:pPr marR="2311" lvl="0" indent="14288" defTabSz="685800">
              <a:spcBef>
                <a:spcPts val="41"/>
              </a:spcBef>
            </a:pPr>
            <a:r>
              <a:rPr lang="ru-RU" sz="1600" b="1" spc="-18" dirty="0">
                <a:solidFill>
                  <a:srgbClr val="E81046"/>
                </a:solidFill>
                <a:cs typeface="Cera Pro"/>
              </a:rPr>
              <a:t>зарегистрирован 2 июня 2023 года </a:t>
            </a:r>
          </a:p>
          <a:p>
            <a:pPr marR="2311" lvl="0" indent="14288" defTabSz="685800">
              <a:spcBef>
                <a:spcPts val="41"/>
              </a:spcBef>
            </a:pPr>
            <a:r>
              <a:rPr lang="ru-RU" sz="1600" b="1" spc="-18" dirty="0">
                <a:solidFill>
                  <a:srgbClr val="E81046"/>
                </a:solidFill>
                <a:cs typeface="Cera Pro"/>
              </a:rPr>
              <a:t>Министерством юстиции РФ</a:t>
            </a:r>
          </a:p>
          <a:p>
            <a:pPr marR="2311" lvl="0" indent="14288" defTabSz="685800">
              <a:spcBef>
                <a:spcPts val="41"/>
              </a:spcBef>
            </a:pPr>
            <a:endParaRPr lang="ru-RU" b="1" spc="-18" dirty="0">
              <a:solidFill>
                <a:srgbClr val="EEECE1">
                  <a:lumMod val="25000"/>
                </a:srgbClr>
              </a:solidFill>
              <a:cs typeface="Cera Pro"/>
            </a:endParaRPr>
          </a:p>
        </p:txBody>
      </p:sp>
      <p:sp>
        <p:nvSpPr>
          <p:cNvPr id="634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07720" y="4848739"/>
            <a:ext cx="2133600" cy="273844"/>
          </a:xfrm>
        </p:spPr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7</a:t>
            </a:r>
          </a:p>
        </p:txBody>
      </p:sp>
      <p:pic>
        <p:nvPicPr>
          <p:cNvPr id="638" name="Рисунок 63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3771" y="101359"/>
            <a:ext cx="1177970" cy="513165"/>
          </a:xfrm>
          <a:prstGeom prst="rect">
            <a:avLst/>
          </a:prstGeom>
        </p:spPr>
      </p:pic>
      <p:pic>
        <p:nvPicPr>
          <p:cNvPr id="639" name="Рисунок 638"/>
          <p:cNvPicPr>
            <a:picLocks noChangeAspect="1"/>
          </p:cNvPicPr>
          <p:nvPr/>
        </p:nvPicPr>
        <p:blipFill rotWithShape="1">
          <a:blip r:embed="rId3"/>
          <a:srcRect l="3342" t="11768"/>
          <a:stretch/>
        </p:blipFill>
        <p:spPr>
          <a:xfrm>
            <a:off x="6798588" y="101359"/>
            <a:ext cx="932957" cy="549170"/>
          </a:xfrm>
          <a:prstGeom prst="rect">
            <a:avLst/>
          </a:prstGeom>
        </p:spPr>
      </p:pic>
      <p:sp>
        <p:nvSpPr>
          <p:cNvPr id="640" name="Прямоугольник 639"/>
          <p:cNvSpPr/>
          <p:nvPr/>
        </p:nvSpPr>
        <p:spPr>
          <a:xfrm>
            <a:off x="858721" y="1475092"/>
            <a:ext cx="790575" cy="3428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33"/>
          <p:cNvPicPr/>
          <p:nvPr/>
        </p:nvPicPr>
        <p:blipFill rotWithShape="1">
          <a:blip r:embed="rId4"/>
          <a:srcRect l="1524" t="914" r="1437"/>
          <a:stretch/>
        </p:blipFill>
        <p:spPr>
          <a:xfrm>
            <a:off x="860333" y="1648046"/>
            <a:ext cx="3424589" cy="32325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Rectangle 34"/>
          <p:cNvSpPr/>
          <p:nvPr/>
        </p:nvSpPr>
        <p:spPr>
          <a:xfrm>
            <a:off x="4962926" y="1475057"/>
            <a:ext cx="3344872" cy="343218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ru-RU" sz="2100" dirty="0">
                <a:ea typeface="Times New Roman" panose="02020603050405020304" pitchFamily="18" charset="0"/>
              </a:rPr>
              <a:t>Вступил в силу 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ru-RU" sz="2100" b="1" dirty="0">
                <a:solidFill>
                  <a:srgbClr val="E81046"/>
                </a:solidFill>
                <a:ea typeface="Times New Roman" panose="02020603050405020304" pitchFamily="18" charset="0"/>
              </a:rPr>
              <a:t>с 1 сентября 2023 года 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ru-RU" sz="2100" dirty="0">
                <a:ea typeface="Times New Roman" panose="02020603050405020304" pitchFamily="18" charset="0"/>
              </a:rPr>
              <a:t>и действует 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ru-RU" sz="2100" b="1" dirty="0">
                <a:solidFill>
                  <a:srgbClr val="E81046"/>
                </a:solidFill>
                <a:ea typeface="Times New Roman" panose="02020603050405020304" pitchFamily="18" charset="0"/>
              </a:rPr>
              <a:t>до 31 августа 2029 года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ru-RU" sz="2100" dirty="0">
                <a:ea typeface="Times New Roman" panose="02020603050405020304" pitchFamily="18" charset="0"/>
              </a:rPr>
              <a:t> </a:t>
            </a:r>
            <a:endParaRPr lang="ru-RU" sz="825" dirty="0"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5239903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07720" y="4848739"/>
            <a:ext cx="2133600" cy="273844"/>
          </a:xfrm>
        </p:spPr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8</a:t>
            </a:r>
          </a:p>
        </p:txBody>
      </p:sp>
      <p:pic>
        <p:nvPicPr>
          <p:cNvPr id="638" name="Рисунок 63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3771" y="101359"/>
            <a:ext cx="1177970" cy="513165"/>
          </a:xfrm>
          <a:prstGeom prst="rect">
            <a:avLst/>
          </a:prstGeom>
        </p:spPr>
      </p:pic>
      <p:pic>
        <p:nvPicPr>
          <p:cNvPr id="639" name="Рисунок 638"/>
          <p:cNvPicPr>
            <a:picLocks noChangeAspect="1"/>
          </p:cNvPicPr>
          <p:nvPr/>
        </p:nvPicPr>
        <p:blipFill rotWithShape="1">
          <a:blip r:embed="rId3"/>
          <a:srcRect l="3342" t="11768"/>
          <a:stretch/>
        </p:blipFill>
        <p:spPr>
          <a:xfrm>
            <a:off x="6798588" y="101359"/>
            <a:ext cx="932957" cy="549170"/>
          </a:xfrm>
          <a:prstGeom prst="rect">
            <a:avLst/>
          </a:prstGeom>
        </p:spPr>
      </p:pic>
      <p:sp>
        <p:nvSpPr>
          <p:cNvPr id="12" name="object 2">
            <a:extLst>
              <a:ext uri="{FF2B5EF4-FFF2-40B4-BE49-F238E27FC236}">
                <a16:creationId xmlns:a16="http://schemas.microsoft.com/office/drawing/2014/main" id="{32A21A42-C324-4C2B-89C8-6D5307B869B0}"/>
              </a:ext>
            </a:extLst>
          </p:cNvPr>
          <p:cNvSpPr txBox="1"/>
          <p:nvPr/>
        </p:nvSpPr>
        <p:spPr>
          <a:xfrm>
            <a:off x="839066" y="208526"/>
            <a:ext cx="5633069" cy="282249"/>
          </a:xfrm>
          <a:prstGeom prst="rect">
            <a:avLst/>
          </a:prstGeom>
        </p:spPr>
        <p:txBody>
          <a:bodyPr vert="horz" wrap="square" lIns="0" tIns="5199" rIns="0" bIns="0" rtlCol="0">
            <a:spAutoFit/>
          </a:bodyPr>
          <a:lstStyle/>
          <a:p>
            <a:pPr marR="2311" lvl="0" indent="14288" defTabSz="685800">
              <a:spcBef>
                <a:spcPts val="41"/>
              </a:spcBef>
            </a:pPr>
            <a:r>
              <a:rPr lang="ru-RU" b="1" spc="-18" dirty="0">
                <a:solidFill>
                  <a:srgbClr val="EEECE1">
                    <a:lumMod val="25000"/>
                  </a:srgbClr>
                </a:solidFill>
                <a:cs typeface="Cera Pro"/>
              </a:rPr>
              <a:t>ОСНОВНЫЕ НОВЕЛЛЫ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EEECE1">
                  <a:lumMod val="25000"/>
                </a:srgbClr>
              </a:solidFill>
              <a:effectLst/>
              <a:uLnTx/>
              <a:uFillTx/>
              <a:latin typeface="Arial"/>
              <a:ea typeface="+mn-ea"/>
              <a:cs typeface="Cera Pro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58721" y="635110"/>
            <a:ext cx="790575" cy="3428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Объект 2"/>
          <p:cNvSpPr>
            <a:spLocks noGrp="1"/>
          </p:cNvSpPr>
          <p:nvPr>
            <p:ph sz="half" idx="1"/>
          </p:nvPr>
        </p:nvSpPr>
        <p:spPr>
          <a:xfrm>
            <a:off x="785905" y="867106"/>
            <a:ext cx="8134812" cy="3960073"/>
          </a:xfrm>
        </p:spPr>
        <p:txBody>
          <a:bodyPr>
            <a:normAutofit fontScale="92500" lnSpcReduction="20000"/>
          </a:bodyPr>
          <a:lstStyle/>
          <a:p>
            <a:pPr marL="180975" indent="-180975" algn="just">
              <a:lnSpc>
                <a:spcPct val="120000"/>
              </a:lnSpc>
              <a:buClr>
                <a:srgbClr val="E81046"/>
              </a:buClr>
            </a:pPr>
            <a:r>
              <a:rPr lang="ru-RU" sz="1800" dirty="0"/>
              <a:t>квалификационные категории, устанавливаемые с 1 сентября 2023 года, будут действовать </a:t>
            </a:r>
            <a:r>
              <a:rPr lang="ru-RU" sz="1800" b="1" dirty="0">
                <a:solidFill>
                  <a:srgbClr val="E81046"/>
                </a:solidFill>
              </a:rPr>
              <a:t>бессрочно</a:t>
            </a:r>
          </a:p>
          <a:p>
            <a:pPr marL="180975" indent="-180975" algn="just">
              <a:lnSpc>
                <a:spcPct val="120000"/>
              </a:lnSpc>
              <a:buClr>
                <a:srgbClr val="E81046"/>
              </a:buClr>
            </a:pPr>
            <a:endParaRPr lang="ru-RU" sz="1800" dirty="0"/>
          </a:p>
          <a:p>
            <a:pPr marL="180975" indent="-180975" algn="just">
              <a:lnSpc>
                <a:spcPct val="120000"/>
              </a:lnSpc>
              <a:buClr>
                <a:srgbClr val="E81046"/>
              </a:buClr>
            </a:pPr>
            <a:r>
              <a:rPr lang="ru-RU" sz="1800" dirty="0"/>
              <a:t>квалификационные категории, установленные до вступления в силу приказа, </a:t>
            </a:r>
            <a:r>
              <a:rPr lang="ru-RU" sz="1800" b="1" dirty="0">
                <a:solidFill>
                  <a:srgbClr val="E81046"/>
                </a:solidFill>
              </a:rPr>
              <a:t>сохраняются</a:t>
            </a:r>
            <a:r>
              <a:rPr lang="ru-RU" sz="1800" dirty="0"/>
              <a:t> в течение срока, на который они были установлены. При наличии первой квалификационной категории срок подачи заявления на высшую квалификационную категорию теперь </a:t>
            </a:r>
            <a:r>
              <a:rPr lang="ru-RU" sz="1800" b="1" dirty="0">
                <a:solidFill>
                  <a:srgbClr val="E81046"/>
                </a:solidFill>
              </a:rPr>
              <a:t>не ограничен</a:t>
            </a:r>
          </a:p>
          <a:p>
            <a:pPr marL="180975" indent="-180975" algn="just">
              <a:lnSpc>
                <a:spcPct val="120000"/>
              </a:lnSpc>
              <a:buClr>
                <a:srgbClr val="E81046"/>
              </a:buClr>
            </a:pPr>
            <a:endParaRPr lang="ru-RU" sz="1800" dirty="0"/>
          </a:p>
          <a:p>
            <a:pPr marL="180975" indent="-180975" algn="just">
              <a:lnSpc>
                <a:spcPct val="120000"/>
              </a:lnSpc>
              <a:buClr>
                <a:srgbClr val="E81046"/>
              </a:buClr>
            </a:pPr>
            <a:r>
              <a:rPr lang="ru-RU" sz="1800" dirty="0"/>
              <a:t>введены </a:t>
            </a:r>
            <a:r>
              <a:rPr lang="ru-RU" sz="1800" b="1" dirty="0">
                <a:solidFill>
                  <a:srgbClr val="E81046"/>
                </a:solidFill>
              </a:rPr>
              <a:t>новые квалификационные категории</a:t>
            </a:r>
            <a:r>
              <a:rPr lang="ru-RU" sz="1800" dirty="0"/>
              <a:t>: «педагог-методист» и «педагог-наставник»</a:t>
            </a:r>
          </a:p>
          <a:p>
            <a:pPr marL="180975" indent="-180975" algn="just">
              <a:lnSpc>
                <a:spcPct val="120000"/>
              </a:lnSpc>
              <a:buClr>
                <a:srgbClr val="E81046"/>
              </a:buClr>
            </a:pPr>
            <a:endParaRPr lang="ru-RU" sz="1800" dirty="0"/>
          </a:p>
          <a:p>
            <a:pPr marL="180975" indent="-180975" algn="just">
              <a:lnSpc>
                <a:spcPct val="120000"/>
              </a:lnSpc>
              <a:buClr>
                <a:srgbClr val="E81046"/>
              </a:buClr>
            </a:pPr>
            <a:r>
              <a:rPr lang="ru-RU" sz="1800" b="1" dirty="0">
                <a:solidFill>
                  <a:srgbClr val="E81046"/>
                </a:solidFill>
              </a:rPr>
              <a:t>убран двухлетний срок </a:t>
            </a:r>
            <a:r>
              <a:rPr lang="ru-RU" sz="1800" dirty="0"/>
              <a:t>для получения высшей квалификационной категории после получения первой категории</a:t>
            </a:r>
          </a:p>
          <a:p>
            <a:pPr marL="180975" indent="-180975" algn="just">
              <a:lnSpc>
                <a:spcPct val="120000"/>
              </a:lnSpc>
            </a:pPr>
            <a:endParaRPr lang="ru-RU" sz="1600" dirty="0"/>
          </a:p>
          <a:p>
            <a:pPr algn="just">
              <a:lnSpc>
                <a:spcPct val="120000"/>
              </a:lnSpc>
            </a:pP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340857030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54160" y="1504335"/>
            <a:ext cx="6732639" cy="1570703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rgbClr val="002060"/>
                </a:solidFill>
              </a:rPr>
              <a:t>Аттестация как важнейшее направление кадровой политики в условиях модернизации образования</a:t>
            </a:r>
            <a:br>
              <a:rPr lang="ru-RU" sz="2400" dirty="0">
                <a:solidFill>
                  <a:srgbClr val="002060"/>
                </a:solidFill>
              </a:rPr>
            </a:b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748981" y="3370005"/>
            <a:ext cx="3937819" cy="122461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402" y="42722"/>
            <a:ext cx="2064543" cy="123550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231" y="305901"/>
            <a:ext cx="2214535" cy="964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2954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A9CE1F4E-258B-02B6-9EFE-ACCFAB2239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686" y="578055"/>
            <a:ext cx="7995424" cy="778820"/>
          </a:xfrm>
        </p:spPr>
        <p:txBody>
          <a:bodyPr>
            <a:noAutofit/>
          </a:bodyPr>
          <a:lstStyle/>
          <a:p>
            <a:br>
              <a:rPr lang="ru-RU" sz="1800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ru-RU" sz="18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Порядок  проведения аттестации</a:t>
            </a:r>
            <a:br>
              <a:rPr lang="ru-RU" sz="18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 педагогических работников организаций,</a:t>
            </a:r>
            <a:br>
              <a:rPr lang="ru-RU" sz="18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 осуществляющих образовательную деятельность </a:t>
            </a:r>
            <a:br>
              <a:rPr lang="en-US" sz="18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(утв. приказом </a:t>
            </a:r>
            <a:r>
              <a:rPr lang="ru-RU" sz="1800" dirty="0" err="1">
                <a:solidFill>
                  <a:schemeClr val="accent1">
                    <a:lumMod val="75000"/>
                  </a:schemeClr>
                </a:solidFill>
              </a:rPr>
              <a:t>Минпросвещения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 России от 24.03.2023 № 196 </a:t>
            </a:r>
            <a:br>
              <a:rPr lang="ru-RU" sz="1800" dirty="0">
                <a:solidFill>
                  <a:schemeClr val="accent1">
                    <a:lumMod val="75000"/>
                  </a:schemeClr>
                </a:solidFill>
              </a:rPr>
            </a:br>
            <a:endParaRPr lang="ru-RU" sz="1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D2D0917F-CC8F-7D5F-850E-95CBE2A6FB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59" y="1200151"/>
            <a:ext cx="8279679" cy="3394472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endParaRPr lang="ru-RU" sz="3100" dirty="0"/>
          </a:p>
          <a:p>
            <a:pPr marL="0" indent="0" algn="just">
              <a:buNone/>
            </a:pPr>
            <a:endParaRPr lang="ru-RU" sz="3100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just">
              <a:buNone/>
            </a:pPr>
            <a:r>
              <a:rPr lang="ru-RU" sz="3100" dirty="0">
                <a:solidFill>
                  <a:schemeClr val="accent1">
                    <a:lumMod val="75000"/>
                  </a:schemeClr>
                </a:solidFill>
              </a:rPr>
              <a:t>Раздел 1. Общие положения</a:t>
            </a:r>
          </a:p>
          <a:p>
            <a:pPr marL="0" indent="0" algn="just">
              <a:buNone/>
            </a:pPr>
            <a:r>
              <a:rPr lang="ru-RU" sz="3100" dirty="0">
                <a:solidFill>
                  <a:schemeClr val="accent1">
                    <a:lumMod val="75000"/>
                  </a:schemeClr>
                </a:solidFill>
              </a:rPr>
              <a:t>Раздел 2. Аттестация педагогических работников в целях подтверждения соответствия занимаемой должности </a:t>
            </a:r>
          </a:p>
          <a:p>
            <a:pPr marL="0" indent="0" algn="just">
              <a:buNone/>
            </a:pPr>
            <a:r>
              <a:rPr lang="ru-RU" sz="3100" dirty="0">
                <a:solidFill>
                  <a:schemeClr val="accent1">
                    <a:lumMod val="75000"/>
                  </a:schemeClr>
                </a:solidFill>
              </a:rPr>
              <a:t> Раздел 3. Аттестация педагогических работников в целях установления первой и высшей квалификационной категории</a:t>
            </a:r>
          </a:p>
          <a:p>
            <a:pPr marL="0" indent="0" algn="just">
              <a:buNone/>
            </a:pPr>
            <a:endParaRPr lang="ru-RU" sz="3100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just">
              <a:buNone/>
            </a:pPr>
            <a:r>
              <a:rPr lang="ru-RU" sz="3100" dirty="0">
                <a:solidFill>
                  <a:schemeClr val="accent1">
                    <a:lumMod val="75000"/>
                  </a:schemeClr>
                </a:solidFill>
              </a:rPr>
              <a:t>Раздел 4. Аттестация педагогических работников в целях </a:t>
            </a:r>
          </a:p>
          <a:p>
            <a:pPr marL="0" indent="0" algn="just">
              <a:buNone/>
            </a:pPr>
            <a:r>
              <a:rPr lang="ru-RU" sz="3100" dirty="0">
                <a:solidFill>
                  <a:schemeClr val="accent1">
                    <a:lumMod val="75000"/>
                  </a:schemeClr>
                </a:solidFill>
              </a:rPr>
              <a:t>установления квалификационной категории </a:t>
            </a:r>
          </a:p>
          <a:p>
            <a:pPr marL="0" indent="0" algn="just">
              <a:buNone/>
            </a:pPr>
            <a:r>
              <a:rPr lang="ru-RU" sz="3100" dirty="0">
                <a:solidFill>
                  <a:schemeClr val="accent1">
                    <a:lumMod val="75000"/>
                  </a:schemeClr>
                </a:solidFill>
              </a:rPr>
              <a:t>«педагог – методист» или «педагог – наставник»</a:t>
            </a:r>
          </a:p>
          <a:p>
            <a:endParaRPr lang="ru-RU" dirty="0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D0318B3B-099D-F471-8EE8-9BAF05915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984460C-9EC4-9277-2F2B-F018D8B16370}"/>
              </a:ext>
            </a:extLst>
          </p:cNvPr>
          <p:cNvSpPr txBox="1"/>
          <p:nvPr/>
        </p:nvSpPr>
        <p:spPr>
          <a:xfrm>
            <a:off x="2286000" y="967465"/>
            <a:ext cx="4572000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886" y="167606"/>
            <a:ext cx="1366332" cy="88811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7956" y="210334"/>
            <a:ext cx="1343281" cy="698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4071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2481896"/>
              </p:ext>
            </p:extLst>
          </p:nvPr>
        </p:nvGraphicFramePr>
        <p:xfrm>
          <a:off x="781396" y="531206"/>
          <a:ext cx="7996844" cy="4303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98422">
                  <a:extLst>
                    <a:ext uri="{9D8B030D-6E8A-4147-A177-3AD203B41FA5}">
                      <a16:colId xmlns:a16="http://schemas.microsoft.com/office/drawing/2014/main" val="3733386869"/>
                    </a:ext>
                  </a:extLst>
                </a:gridCol>
                <a:gridCol w="3998422">
                  <a:extLst>
                    <a:ext uri="{9D8B030D-6E8A-4147-A177-3AD203B41FA5}">
                      <a16:colId xmlns:a16="http://schemas.microsoft.com/office/drawing/2014/main" val="3443053347"/>
                    </a:ext>
                  </a:extLst>
                </a:gridCol>
              </a:tblGrid>
              <a:tr h="1052823">
                <a:tc>
                  <a:txBody>
                    <a:bodyPr/>
                    <a:lstStyle/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Times" panose="02020603050405020304" pitchFamily="18" charset="0"/>
                        </a:rPr>
                        <a:t>Приказ от 7.04.2014  №276</a:t>
                      </a:r>
                    </a:p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Times" panose="02020603050405020304" pitchFamily="18" charset="0"/>
                        </a:rPr>
                        <a:t> Раздел 2</a:t>
                      </a:r>
                    </a:p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Times" panose="02020603050405020304" pitchFamily="18" charset="0"/>
                        </a:rPr>
                        <a:t>1 раз в 5 лет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  <a:p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Times" panose="02020603050405020304" pitchFamily="18" charset="0"/>
                        </a:rPr>
                        <a:t>Приказ от 24.03.2023 № 196 </a:t>
                      </a:r>
                    </a:p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Times" panose="02020603050405020304" pitchFamily="18" charset="0"/>
                        </a:rPr>
                        <a:t>Раздел 2</a:t>
                      </a:r>
                    </a:p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Times" panose="02020603050405020304" pitchFamily="18" charset="0"/>
                        </a:rPr>
                        <a:t>1 раз в 5 лет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1430501"/>
                  </a:ext>
                </a:extLst>
              </a:tr>
              <a:tr h="3115234">
                <a:tc>
                  <a:txBody>
                    <a:bodyPr/>
                    <a:lstStyle/>
                    <a:p>
                      <a:pPr marR="537210" indent="7620" algn="just"/>
                      <a:r>
                        <a:rPr lang="ru-RU" sz="120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п.6. </a:t>
                      </a:r>
                      <a:r>
                        <a:rPr lang="ru-RU" sz="12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Аттестационная комиссия организации создается  распорядительным актом работодателя в составе председателя  комиссии, </a:t>
                      </a:r>
                      <a:r>
                        <a:rPr lang="ru-RU" sz="1200" b="1" i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заместителя председателя</a:t>
                      </a:r>
                      <a:r>
                        <a:rPr lang="ru-RU" sz="120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, </a:t>
                      </a:r>
                      <a:r>
                        <a:rPr lang="ru-RU" sz="12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секретаря и членов  комиссии.</a:t>
                      </a:r>
                      <a:endParaRPr lang="ru-RU" sz="1200" b="0" i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  <a:p>
                      <a:pPr marL="7620" marR="732790" indent="-2540" algn="just"/>
                      <a:r>
                        <a:rPr lang="ru-RU" sz="120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П.8</a:t>
                      </a:r>
                      <a:r>
                        <a:rPr lang="ru-RU" sz="12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. Аттестация педагогических работников производится в  соответствии с распорядительным актом работодателя.</a:t>
                      </a:r>
                    </a:p>
                    <a:p>
                      <a:pPr marL="7620" marR="732790" indent="-2540" algn="just"/>
                      <a:endParaRPr lang="ru-RU" sz="12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  <a:p>
                      <a:pPr marL="7620" marR="732790" indent="-2540" algn="just"/>
                      <a:r>
                        <a:rPr lang="ru-RU" sz="12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Выписка из протокола не позднее 2 рабочих дней, ознакомление работника в течение 3 рабочих дней, вносится в личное дело.  Сведения о трудовой деятельности не вносилось, но отдельного пункта не было.</a:t>
                      </a:r>
                      <a:endParaRPr lang="ru-RU" sz="1200" b="0" i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54305" marR="54305" marT="54305" marB="54305"/>
                </a:tc>
                <a:tc>
                  <a:txBody>
                    <a:bodyPr/>
                    <a:lstStyle/>
                    <a:p>
                      <a:pPr marL="77470" marR="25400" lvl="0" indent="762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Times" panose="02020603050405020304" pitchFamily="18" charset="0"/>
                          <a:ea typeface="+mn-ea"/>
                          <a:cs typeface="+mn-cs"/>
                        </a:rPr>
                        <a:t>п.6. </a:t>
                      </a: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Times" panose="02020603050405020304" pitchFamily="18" charset="0"/>
                          <a:ea typeface="+mn-ea"/>
                          <a:cs typeface="+mn-cs"/>
                        </a:rPr>
                        <a:t>Аттестационная комиссия организации создается распорядительным актом работодателя из числа работников организации состоит</a:t>
                      </a: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" panose="02020603050405020304" pitchFamily="18" charset="0"/>
                          <a:ea typeface="+mn-ea"/>
                          <a:cs typeface="+mn-cs"/>
                        </a:rPr>
                        <a:t> </a:t>
                      </a:r>
                      <a:r>
                        <a:rPr kumimoji="0" lang="ru-RU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" panose="02020603050405020304" pitchFamily="18" charset="0"/>
                          <a:ea typeface="+mn-ea"/>
                          <a:cs typeface="+mn-cs"/>
                        </a:rPr>
                        <a:t>не менее чем из 5</a:t>
                      </a:r>
                      <a:r>
                        <a:rPr kumimoji="0" lang="ru-RU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Times" panose="02020603050405020304" pitchFamily="18" charset="0"/>
                          <a:ea typeface="+mn-ea"/>
                          <a:cs typeface="+mn-cs"/>
                        </a:rPr>
                        <a:t> </a:t>
                      </a: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Times" panose="02020603050405020304" pitchFamily="18" charset="0"/>
                          <a:ea typeface="+mn-ea"/>
                          <a:cs typeface="+mn-cs"/>
                        </a:rPr>
                        <a:t>, в том числе председателя, секретаря и членов аттестационной комиссии организации.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  <a:p>
                      <a:pPr marL="77470" marR="25400" lvl="0" indent="762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" panose="02020603050405020304" pitchFamily="18" charset="0"/>
                          <a:ea typeface="+mn-ea"/>
                          <a:cs typeface="+mn-cs"/>
                        </a:rPr>
                        <a:t>Руководитель организации в состав аттестационной комиссии организации не входит.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  <a:p>
                      <a:pPr marL="85090" marR="2540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Times" panose="02020603050405020304" pitchFamily="18" charset="0"/>
                          <a:ea typeface="+mn-ea"/>
                          <a:cs typeface="+mn-cs"/>
                        </a:rPr>
                        <a:t>п.8. </a:t>
                      </a: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Times" panose="02020603050405020304" pitchFamily="18" charset="0"/>
                          <a:ea typeface="+mn-ea"/>
                          <a:cs typeface="+mn-cs"/>
                        </a:rPr>
                        <a:t>Аттестация педагогических работников производится в соответствии с распорядительным актом работодателя, </a:t>
                      </a:r>
                      <a:r>
                        <a:rPr kumimoji="0" lang="ru-RU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" panose="02020603050405020304" pitchFamily="18" charset="0"/>
                          <a:ea typeface="+mn-ea"/>
                          <a:cs typeface="+mn-cs"/>
                        </a:rPr>
                        <a:t>содержащим список педагогических работников, подлежащих аттестации, и график проведения аттестации.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  <a:p>
                      <a:pPr marL="81280" marR="13970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Times" panose="02020603050405020304" pitchFamily="18" charset="0"/>
                          <a:ea typeface="+mn-ea"/>
                          <a:cs typeface="+mn-cs"/>
                        </a:rPr>
                        <a:t>п.20. …….</a:t>
                      </a:r>
                      <a:r>
                        <a:rPr kumimoji="0" lang="ru-RU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" panose="02020603050405020304" pitchFamily="18" charset="0"/>
                          <a:ea typeface="+mn-ea"/>
                          <a:cs typeface="+mn-cs"/>
                        </a:rPr>
                        <a:t>Сведения об аттестации педагогического работника ,  проводимой с целью подтверждения занимаемой должности, в  трудовую книжку и (или) в сведения о трудовой деятельности  не вносятся.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54305" marR="54305" marT="54305" marB="54305"/>
                </a:tc>
                <a:extLst>
                  <a:ext uri="{0D108BD9-81ED-4DB2-BD59-A6C34878D82A}">
                    <a16:rowId xmlns:a16="http://schemas.microsoft.com/office/drawing/2014/main" val="3257914598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76261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7984705"/>
              </p:ext>
            </p:extLst>
          </p:nvPr>
        </p:nvGraphicFramePr>
        <p:xfrm>
          <a:off x="781396" y="531206"/>
          <a:ext cx="7689274" cy="4303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44637">
                  <a:extLst>
                    <a:ext uri="{9D8B030D-6E8A-4147-A177-3AD203B41FA5}">
                      <a16:colId xmlns:a16="http://schemas.microsoft.com/office/drawing/2014/main" val="3733386869"/>
                    </a:ext>
                  </a:extLst>
                </a:gridCol>
                <a:gridCol w="3844637">
                  <a:extLst>
                    <a:ext uri="{9D8B030D-6E8A-4147-A177-3AD203B41FA5}">
                      <a16:colId xmlns:a16="http://schemas.microsoft.com/office/drawing/2014/main" val="3443053347"/>
                    </a:ext>
                  </a:extLst>
                </a:gridCol>
              </a:tblGrid>
              <a:tr h="1052823">
                <a:tc>
                  <a:txBody>
                    <a:bodyPr/>
                    <a:lstStyle/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" panose="02020603050405020304" pitchFamily="18" charset="0"/>
                          <a:ea typeface="+mn-ea"/>
                          <a:cs typeface="+mn-cs"/>
                        </a:rPr>
                        <a:t>Приказ от 7.04.2014  №276 </a:t>
                      </a:r>
                      <a:endParaRPr kumimoji="0" lang="ru-RU" sz="18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" panose="02020603050405020304" pitchFamily="18" charset="0"/>
                          <a:ea typeface="+mn-ea"/>
                          <a:cs typeface="+mn-cs"/>
                        </a:rPr>
                        <a:t>Приказ от 24.03.2023 № 196 </a:t>
                      </a:r>
                      <a:endParaRPr kumimoji="0" lang="ru-RU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" panose="02020603050405020304" pitchFamily="18" charset="0"/>
                          <a:ea typeface="+mn-ea"/>
                          <a:cs typeface="+mn-cs"/>
                        </a:rPr>
                        <a:t> </a:t>
                      </a:r>
                      <a:endParaRPr kumimoji="0" lang="ru-RU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3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1430501"/>
                  </a:ext>
                </a:extLst>
              </a:tr>
              <a:tr h="3115234">
                <a:tc gridSpan="2">
                  <a:txBody>
                    <a:bodyPr/>
                    <a:lstStyle/>
                    <a:p>
                      <a:pPr marR="537210" indent="7620" algn="just"/>
                      <a:r>
                        <a:rPr lang="ru-RU" sz="1600" b="0" i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Аттестацию в целях подтверждения соответствия занимаемой должности не проходят: </a:t>
                      </a:r>
                    </a:p>
                    <a:p>
                      <a:pPr marR="537210" indent="7620" algn="just"/>
                      <a:r>
                        <a:rPr lang="ru-RU" sz="1600" b="0" i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а) педагогические работники, имеющие квалификационные категории;</a:t>
                      </a:r>
                    </a:p>
                    <a:p>
                      <a:pPr marR="537210" indent="7620" algn="just"/>
                      <a:r>
                        <a:rPr lang="ru-RU" sz="1600" b="0" i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б) проработавшие в занимаемой должности менее двух лет в организации, в которой</a:t>
                      </a:r>
                    </a:p>
                    <a:p>
                      <a:pPr marR="537210" indent="7620" algn="just"/>
                      <a:r>
                        <a:rPr lang="ru-RU" sz="1600" b="0" i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проводится аттестация;</a:t>
                      </a:r>
                    </a:p>
                    <a:p>
                      <a:pPr marR="537210" indent="7620" algn="just"/>
                      <a:r>
                        <a:rPr lang="ru-RU" sz="1600" b="0" i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в) беременные женщины;</a:t>
                      </a:r>
                    </a:p>
                    <a:p>
                      <a:pPr marR="537210" indent="7620" algn="just"/>
                      <a:r>
                        <a:rPr lang="ru-RU" sz="1600" b="0" i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г) женщины, находящиеся в отпуске по беременности и родам;</a:t>
                      </a:r>
                    </a:p>
                    <a:p>
                      <a:pPr marR="537210" indent="7620" algn="just"/>
                      <a:r>
                        <a:rPr lang="ru-RU" sz="1600" b="0" i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д) лица, находящиеся в отпуске по уходу за ребенком до достижения им возраста трех лет;</a:t>
                      </a:r>
                    </a:p>
                    <a:p>
                      <a:pPr marR="537210" indent="7620" algn="just"/>
                      <a:r>
                        <a:rPr lang="ru-RU" sz="1600" b="0" i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е) отсутствовавшие на рабочем месте более четырех месяцев в связи с заболеванием.</a:t>
                      </a:r>
                    </a:p>
                  </a:txBody>
                  <a:tcPr marL="54305" marR="54305" marT="54305" marB="54305"/>
                </a:tc>
                <a:tc hMerge="1">
                  <a:txBody>
                    <a:bodyPr/>
                    <a:lstStyle/>
                    <a:p>
                      <a:pPr marL="77470" marR="25400" lvl="0" indent="762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54305" marR="54305" marT="54305" marB="54305"/>
                </a:tc>
                <a:extLst>
                  <a:ext uri="{0D108BD9-81ED-4DB2-BD59-A6C34878D82A}">
                    <a16:rowId xmlns:a16="http://schemas.microsoft.com/office/drawing/2014/main" val="3257914598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5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8894079"/>
      </p:ext>
    </p:extLst>
  </p:cSld>
  <p:clrMapOvr>
    <a:masterClrMapping/>
  </p:clrMapOvr>
</p:sld>
</file>

<file path=ppt/theme/theme1.xml><?xml version="1.0" encoding="utf-8"?>
<a:theme xmlns:a="http://schemas.openxmlformats.org/drawingml/2006/main" name="9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65843</TotalTime>
  <Words>974</Words>
  <Application>Microsoft Office PowerPoint</Application>
  <PresentationFormat>Экран (16:9)</PresentationFormat>
  <Paragraphs>189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3" baseType="lpstr">
      <vt:lpstr>Arial</vt:lpstr>
      <vt:lpstr>Arial-BoldMT</vt:lpstr>
      <vt:lpstr>ArialMT</vt:lpstr>
      <vt:lpstr>Calibri</vt:lpstr>
      <vt:lpstr>Montserrat</vt:lpstr>
      <vt:lpstr>Times</vt:lpstr>
      <vt:lpstr>Times New Roman</vt:lpstr>
      <vt:lpstr>9_Тема Office</vt:lpstr>
      <vt:lpstr>Презентация PowerPoint</vt:lpstr>
      <vt:lpstr>Презентация PowerPoint</vt:lpstr>
      <vt:lpstr>Федеральный Закон  «Об образовании  в Российской Федерации»  Статья 49. Аттестация педагогических работников     </vt:lpstr>
      <vt:lpstr>Презентация PowerPoint</vt:lpstr>
      <vt:lpstr>Презентация PowerPoint</vt:lpstr>
      <vt:lpstr>Аттестация как важнейшее направление кадровой политики в условиях модернизации образования </vt:lpstr>
      <vt:lpstr>  Порядок  проведения аттестации  педагогических работников организаций,  осуществляющих образовательную деятельность  (утв. приказом Минпросвещения России от 24.03.2023 № 196  </vt:lpstr>
      <vt:lpstr>Презентация PowerPoint</vt:lpstr>
      <vt:lpstr>Презентация PowerPoint</vt:lpstr>
      <vt:lpstr>Презентация PowerPoint</vt:lpstr>
      <vt:lpstr>Срок подачи заявления на установление категорий </vt:lpstr>
      <vt:lpstr>Презентация PowerPoint</vt:lpstr>
      <vt:lpstr>Презентация PowerPoint</vt:lpstr>
      <vt:lpstr>Презентация PowerPoint</vt:lpstr>
      <vt:lpstr>  п.31 Нового порядка</vt:lpstr>
      <vt:lpstr>Презентация PowerPoint</vt:lpstr>
      <vt:lpstr>Новый Порядок</vt:lpstr>
      <vt:lpstr>   Раздел IV Аттестация педагогических работников в целях установления квалификационной категории  «педагог – методист» или «педагог – наставник»</vt:lpstr>
      <vt:lpstr>Презентация PowerPoint</vt:lpstr>
      <vt:lpstr>Презентация PowerPoint</vt:lpstr>
      <vt:lpstr> Субъекты  процедур аттестации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Рустем Зинатуллин</dc:creator>
  <cp:lastModifiedBy>User</cp:lastModifiedBy>
  <cp:revision>177</cp:revision>
  <cp:lastPrinted>2023-09-19T15:24:30Z</cp:lastPrinted>
  <dcterms:created xsi:type="dcterms:W3CDTF">2022-02-09T05:51:39Z</dcterms:created>
  <dcterms:modified xsi:type="dcterms:W3CDTF">2023-09-21T07:28:10Z</dcterms:modified>
</cp:coreProperties>
</file>